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304" r:id="rId3"/>
    <p:sldId id="257" r:id="rId4"/>
    <p:sldId id="405" r:id="rId5"/>
    <p:sldId id="430" r:id="rId6"/>
    <p:sldId id="442" r:id="rId7"/>
    <p:sldId id="441" r:id="rId8"/>
    <p:sldId id="443" r:id="rId9"/>
    <p:sldId id="305" r:id="rId10"/>
    <p:sldId id="433" r:id="rId11"/>
    <p:sldId id="438" r:id="rId12"/>
    <p:sldId id="439" r:id="rId13"/>
    <p:sldId id="440" r:id="rId14"/>
    <p:sldId id="432" r:id="rId15"/>
    <p:sldId id="413" r:id="rId16"/>
    <p:sldId id="444" r:id="rId17"/>
    <p:sldId id="445" r:id="rId18"/>
    <p:sldId id="446" r:id="rId19"/>
    <p:sldId id="434" r:id="rId20"/>
    <p:sldId id="418" r:id="rId21"/>
    <p:sldId id="420" r:id="rId22"/>
    <p:sldId id="419" r:id="rId23"/>
    <p:sldId id="437" r:id="rId24"/>
    <p:sldId id="426" r:id="rId25"/>
    <p:sldId id="427" r:id="rId26"/>
    <p:sldId id="346" r:id="rId27"/>
  </p:sldIdLst>
  <p:sldSz cx="9144000" cy="6858000" type="screen4x3"/>
  <p:notesSz cx="6858000" cy="9144000"/>
  <p:defaultTextStyle>
    <a:defPPr>
      <a:defRPr lang="zh-TW"/>
    </a:defPPr>
    <a:lvl1pPr algn="l" rtl="0" fontAlgn="base">
      <a:spcBef>
        <a:spcPct val="0"/>
      </a:spcBef>
      <a:spcAft>
        <a:spcPct val="0"/>
      </a:spcAft>
      <a:defRPr kumimoji="1" b="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b="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b="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b="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b="1" kern="1200">
        <a:solidFill>
          <a:schemeClr val="tx1"/>
        </a:solidFill>
        <a:latin typeface="Arial" pitchFamily="34" charset="0"/>
        <a:ea typeface="新細明體" pitchFamily="18" charset="-120"/>
        <a:cs typeface="+mn-cs"/>
      </a:defRPr>
    </a:lvl5pPr>
    <a:lvl6pPr marL="2286000" algn="l" defTabSz="914400" rtl="0" eaLnBrk="1" latinLnBrk="0" hangingPunct="1">
      <a:defRPr kumimoji="1" b="1" kern="1200">
        <a:solidFill>
          <a:schemeClr val="tx1"/>
        </a:solidFill>
        <a:latin typeface="Arial" pitchFamily="34" charset="0"/>
        <a:ea typeface="新細明體" pitchFamily="18" charset="-120"/>
        <a:cs typeface="+mn-cs"/>
      </a:defRPr>
    </a:lvl6pPr>
    <a:lvl7pPr marL="2743200" algn="l" defTabSz="914400" rtl="0" eaLnBrk="1" latinLnBrk="0" hangingPunct="1">
      <a:defRPr kumimoji="1" b="1" kern="1200">
        <a:solidFill>
          <a:schemeClr val="tx1"/>
        </a:solidFill>
        <a:latin typeface="Arial" pitchFamily="34" charset="0"/>
        <a:ea typeface="新細明體" pitchFamily="18" charset="-120"/>
        <a:cs typeface="+mn-cs"/>
      </a:defRPr>
    </a:lvl7pPr>
    <a:lvl8pPr marL="3200400" algn="l" defTabSz="914400" rtl="0" eaLnBrk="1" latinLnBrk="0" hangingPunct="1">
      <a:defRPr kumimoji="1" b="1" kern="1200">
        <a:solidFill>
          <a:schemeClr val="tx1"/>
        </a:solidFill>
        <a:latin typeface="Arial" pitchFamily="34" charset="0"/>
        <a:ea typeface="新細明體" pitchFamily="18" charset="-120"/>
        <a:cs typeface="+mn-cs"/>
      </a:defRPr>
    </a:lvl8pPr>
    <a:lvl9pPr marL="3657600" algn="l" defTabSz="914400" rtl="0" eaLnBrk="1" latinLnBrk="0" hangingPunct="1">
      <a:defRPr kumimoji="1" b="1" kern="1200">
        <a:solidFill>
          <a:schemeClr val="tx1"/>
        </a:solidFill>
        <a:latin typeface="Arial" pitchFamily="34" charset="0"/>
        <a:ea typeface="新細明體"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1515"/>
    <a:srgbClr val="FF0000"/>
    <a:srgbClr val="4D4D4D"/>
    <a:srgbClr val="FF5050"/>
    <a:srgbClr val="B85450"/>
    <a:srgbClr val="FFF2CC"/>
    <a:srgbClr val="FFFF99"/>
    <a:srgbClr val="6600FF"/>
    <a:srgbClr val="6666FF"/>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9557" autoAdjust="0"/>
  </p:normalViewPr>
  <p:slideViewPr>
    <p:cSldViewPr>
      <p:cViewPr varScale="1">
        <p:scale>
          <a:sx n="66" d="100"/>
          <a:sy n="66" d="100"/>
        </p:scale>
        <p:origin x="1838" y="53"/>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82407C-77DD-4FE5-90D1-97B7421C6AB4}" type="datetimeFigureOut">
              <a:rPr lang="zh-TW" altLang="en-US" smtClean="0"/>
              <a:t>2020/12/7</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CBFBA1-C134-4F03-AAF0-629D4CCFB1F8}" type="slidenum">
              <a:rPr lang="zh-TW" altLang="en-US" smtClean="0"/>
              <a:t>‹#›</a:t>
            </a:fld>
            <a:endParaRPr lang="zh-TW" altLang="en-US"/>
          </a:p>
        </p:txBody>
      </p:sp>
    </p:spTree>
    <p:extLst>
      <p:ext uri="{BB962C8B-B14F-4D97-AF65-F5344CB8AC3E}">
        <p14:creationId xmlns:p14="http://schemas.microsoft.com/office/powerpoint/2010/main" val="30852279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Arial" charset="0"/>
                <a:ea typeface="新細明體" charset="-120"/>
              </a:defRPr>
            </a:lvl1pPr>
          </a:lstStyle>
          <a:p>
            <a:pPr>
              <a:defRPr/>
            </a:pPr>
            <a:endParaRPr lang="en-US" altLang="zh-TW"/>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Arial" charset="0"/>
                <a:ea typeface="新細明體" charset="-120"/>
              </a:defRPr>
            </a:lvl1pPr>
          </a:lstStyle>
          <a:p>
            <a:pPr>
              <a:defRPr/>
            </a:pPr>
            <a:endParaRPr lang="en-US" altLang="zh-TW"/>
          </a:p>
        </p:txBody>
      </p:sp>
      <p:sp>
        <p:nvSpPr>
          <p:cNvPr id="307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noProof="0" smtClean="0"/>
              <a:t>按一下以編輯母片</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Arial" charset="0"/>
                <a:ea typeface="新細明體" charset="-120"/>
              </a:defRPr>
            </a:lvl1pPr>
          </a:lstStyle>
          <a:p>
            <a:pPr>
              <a:defRPr/>
            </a:pPr>
            <a:endParaRPr lang="en-US" altLang="zh-TW"/>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Arial" charset="0"/>
                <a:ea typeface="新細明體" charset="-120"/>
              </a:defRPr>
            </a:lvl1pPr>
          </a:lstStyle>
          <a:p>
            <a:pPr>
              <a:defRPr/>
            </a:pPr>
            <a:fld id="{D4594FE7-79DE-4743-B44B-C033815CFD47}" type="slidenum">
              <a:rPr lang="en-US" altLang="zh-TW"/>
              <a:pPr>
                <a:defRPr/>
              </a:pPr>
              <a:t>‹#›</a:t>
            </a:fld>
            <a:endParaRPr lang="en-US" altLang="zh-TW"/>
          </a:p>
        </p:txBody>
      </p:sp>
    </p:spTree>
    <p:extLst>
      <p:ext uri="{BB962C8B-B14F-4D97-AF65-F5344CB8AC3E}">
        <p14:creationId xmlns:p14="http://schemas.microsoft.com/office/powerpoint/2010/main" val="25988127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各位老師大家好，我是今天要進行碩士論文口試的在職學生，林清河，目前任職於新光人壽資訊部門，擔任資深應用工程師。</a:t>
            </a:r>
          </a:p>
          <a:p>
            <a:r>
              <a:rPr kumimoji="1" lang="zh-TW" altLang="zh-TW" sz="1200" kern="1200" dirty="0" smtClean="0">
                <a:solidFill>
                  <a:schemeClr val="tx1"/>
                </a:solidFill>
                <a:effectLst/>
                <a:latin typeface="Arial" charset="0"/>
                <a:ea typeface="新細明體" charset="-120"/>
                <a:cs typeface="+mn-cs"/>
              </a:rPr>
              <a:t>很感謝各位口試委老師撥空指導，我今天要報告的題目是</a:t>
            </a:r>
            <a:r>
              <a:rPr kumimoji="1" lang="zh-TW" altLang="zh-TW" sz="1200" b="1" kern="1200" dirty="0" smtClean="0">
                <a:solidFill>
                  <a:schemeClr val="tx1"/>
                </a:solidFill>
                <a:effectLst/>
                <a:latin typeface="Arial" charset="0"/>
                <a:ea typeface="新細明體" charset="-120"/>
                <a:cs typeface="+mn-cs"/>
              </a:rPr>
              <a:t>設計與實作工廠即時監控資訊系統</a:t>
            </a:r>
            <a:r>
              <a:rPr kumimoji="1" lang="zh-TW" altLang="zh-TW" sz="1200" kern="1200" dirty="0" smtClean="0">
                <a:solidFill>
                  <a:schemeClr val="tx1"/>
                </a:solidFill>
                <a:effectLst/>
                <a:latin typeface="Arial" charset="0"/>
                <a:ea typeface="新細明體" charset="-120"/>
                <a:cs typeface="+mn-cs"/>
              </a:rPr>
              <a:t>。</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a:t>
            </a:fld>
            <a:endParaRPr lang="en-US" altLang="zh-TW"/>
          </a:p>
        </p:txBody>
      </p:sp>
    </p:spTree>
    <p:extLst>
      <p:ext uri="{BB962C8B-B14F-4D97-AF65-F5344CB8AC3E}">
        <p14:creationId xmlns:p14="http://schemas.microsoft.com/office/powerpoint/2010/main" val="3019990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右圖為系統架構圖，整個架構可分為監控層及控制層，彼此之間透過無線網路進行資料交換。</a:t>
            </a:r>
          </a:p>
          <a:p>
            <a:r>
              <a:rPr kumimoji="1" lang="zh-TW" altLang="zh-TW" sz="1200" kern="1200" dirty="0" smtClean="0">
                <a:solidFill>
                  <a:schemeClr val="tx1"/>
                </a:solidFill>
                <a:effectLst/>
                <a:latin typeface="Arial" charset="0"/>
                <a:ea typeface="新細明體" charset="-120"/>
                <a:cs typeface="+mn-cs"/>
              </a:rPr>
              <a:t>監控層包含即時監控系統、資料庫及與控制層做資料交換的</a:t>
            </a:r>
            <a:r>
              <a:rPr kumimoji="1" lang="en-US" altLang="zh-TW" sz="1200" kern="1200" dirty="0" smtClean="0">
                <a:solidFill>
                  <a:schemeClr val="tx1"/>
                </a:solidFill>
                <a:effectLst/>
                <a:latin typeface="Arial" charset="0"/>
                <a:ea typeface="新細明體" charset="-120"/>
                <a:cs typeface="+mn-cs"/>
              </a:rPr>
              <a:t>client </a:t>
            </a:r>
            <a:r>
              <a:rPr kumimoji="1" lang="en-US" altLang="zh-TW" sz="1200" kern="1200" dirty="0" err="1" smtClean="0">
                <a:solidFill>
                  <a:schemeClr val="tx1"/>
                </a:solidFill>
                <a:effectLst/>
                <a:latin typeface="Arial" charset="0"/>
                <a:ea typeface="新細明體" charset="-120"/>
                <a:cs typeface="+mn-cs"/>
              </a:rPr>
              <a:t>api</a:t>
            </a:r>
            <a:r>
              <a:rPr kumimoji="1" lang="zh-TW" altLang="zh-TW" sz="1200" kern="1200" dirty="0" smtClean="0">
                <a:solidFill>
                  <a:schemeClr val="tx1"/>
                </a:solidFill>
                <a:effectLst/>
                <a:latin typeface="Arial" charset="0"/>
                <a:ea typeface="新細明體" charset="-120"/>
                <a:cs typeface="+mn-cs"/>
              </a:rPr>
              <a:t>。</a:t>
            </a:r>
          </a:p>
          <a:p>
            <a:r>
              <a:rPr kumimoji="1" lang="zh-TW" altLang="zh-TW" sz="1200" kern="1200" dirty="0" smtClean="0">
                <a:solidFill>
                  <a:schemeClr val="tx1"/>
                </a:solidFill>
                <a:effectLst/>
                <a:latin typeface="Arial" charset="0"/>
                <a:ea typeface="新細明體" charset="-120"/>
                <a:cs typeface="+mn-cs"/>
              </a:rPr>
              <a:t>主要將資訊依據使用者的設定即時顯示於畫面上，透過電腦或手機查看工廠內的相關資訊。</a:t>
            </a:r>
          </a:p>
          <a:p>
            <a:r>
              <a:rPr kumimoji="1" lang="zh-TW" altLang="zh-TW" sz="1200" kern="1200" dirty="0" smtClean="0">
                <a:solidFill>
                  <a:schemeClr val="tx1"/>
                </a:solidFill>
                <a:effectLst/>
                <a:latin typeface="Arial" charset="0"/>
                <a:ea typeface="新細明體" charset="-120"/>
                <a:cs typeface="+mn-cs"/>
              </a:rPr>
              <a:t>控制層主要作為與工具機溝通的媒介，利用剛剛介紹的</a:t>
            </a:r>
            <a:r>
              <a:rPr kumimoji="1" lang="en-US" altLang="zh-TW" sz="1200" kern="1200" dirty="0" err="1" smtClean="0">
                <a:solidFill>
                  <a:schemeClr val="tx1"/>
                </a:solidFill>
                <a:effectLst/>
                <a:latin typeface="Arial" charset="0"/>
                <a:ea typeface="新細明體" charset="-120"/>
                <a:cs typeface="+mn-cs"/>
              </a:rPr>
              <a:t>WeMos</a:t>
            </a:r>
            <a:r>
              <a:rPr kumimoji="1" lang="en-US" altLang="zh-TW" sz="1200" kern="1200" dirty="0" smtClean="0">
                <a:solidFill>
                  <a:schemeClr val="tx1"/>
                </a:solidFill>
                <a:effectLst/>
                <a:latin typeface="Arial" charset="0"/>
                <a:ea typeface="新細明體" charset="-120"/>
                <a:cs typeface="+mn-cs"/>
              </a:rPr>
              <a:t> D1 </a:t>
            </a:r>
            <a:r>
              <a:rPr kumimoji="1" lang="en-US" altLang="zh-TW" sz="1200" kern="1200" dirty="0" err="1" smtClean="0">
                <a:solidFill>
                  <a:schemeClr val="tx1"/>
                </a:solidFill>
                <a:effectLst/>
                <a:latin typeface="Arial" charset="0"/>
                <a:ea typeface="新細明體" charset="-120"/>
                <a:cs typeface="+mn-cs"/>
              </a:rPr>
              <a:t>WiFi</a:t>
            </a:r>
            <a:r>
              <a:rPr kumimoji="1" lang="zh-TW" altLang="zh-TW" sz="1200" kern="1200" dirty="0" smtClean="0">
                <a:solidFill>
                  <a:schemeClr val="tx1"/>
                </a:solidFill>
                <a:effectLst/>
                <a:latin typeface="Arial" charset="0"/>
                <a:ea typeface="新細明體" charset="-120"/>
                <a:cs typeface="+mn-cs"/>
              </a:rPr>
              <a:t>控制感應模組運作來讀取工具機的資料，</a:t>
            </a:r>
            <a:r>
              <a:rPr kumimoji="1" lang="zh-TW" altLang="en-US" sz="1200" kern="1200" dirty="0" smtClean="0">
                <a:solidFill>
                  <a:schemeClr val="tx1"/>
                </a:solidFill>
                <a:effectLst/>
                <a:latin typeface="Arial" charset="0"/>
                <a:ea typeface="新細明體" charset="-120"/>
                <a:cs typeface="+mn-cs"/>
              </a:rPr>
              <a:t>並將資料回傳給監控層。</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10</a:t>
            </a:fld>
            <a:endParaRPr lang="en-US" altLang="zh-TW"/>
          </a:p>
        </p:txBody>
      </p:sp>
    </p:spTree>
    <p:extLst>
      <p:ext uri="{BB962C8B-B14F-4D97-AF65-F5344CB8AC3E}">
        <p14:creationId xmlns:p14="http://schemas.microsoft.com/office/powerpoint/2010/main" val="3129235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接下來跟各位說明資料傳輸的流程，首先在控制層中，當監控層的</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發動請求後會依據</a:t>
            </a:r>
            <a:r>
              <a:rPr kumimoji="1" lang="en-US" altLang="zh-TW" sz="1200" kern="1200" dirty="0" smtClean="0">
                <a:solidFill>
                  <a:schemeClr val="tx1"/>
                </a:solidFill>
                <a:effectLst/>
                <a:latin typeface="Arial" charset="0"/>
                <a:ea typeface="新細明體" charset="-120"/>
                <a:cs typeface="+mn-cs"/>
              </a:rPr>
              <a:t>IP</a:t>
            </a:r>
            <a:r>
              <a:rPr kumimoji="1" lang="zh-TW" altLang="zh-TW" sz="1200" kern="1200" dirty="0" smtClean="0">
                <a:solidFill>
                  <a:schemeClr val="tx1"/>
                </a:solidFill>
                <a:effectLst/>
                <a:latin typeface="Arial" charset="0"/>
                <a:ea typeface="新細明體" charset="-120"/>
                <a:cs typeface="+mn-cs"/>
              </a:rPr>
              <a:t>找到對應的感應裝置，而感應裝置會依據請求控制模組感應工具機的資料，像是溫度、濕度是否有火光反應等等。</a:t>
            </a:r>
          </a:p>
          <a:p>
            <a:r>
              <a:rPr kumimoji="1" lang="zh-TW" altLang="zh-TW" sz="1200" kern="1200" dirty="0" smtClean="0">
                <a:solidFill>
                  <a:schemeClr val="tx1"/>
                </a:solidFill>
                <a:effectLst/>
                <a:latin typeface="Arial" charset="0"/>
                <a:ea typeface="新細明體" charset="-120"/>
                <a:cs typeface="+mn-cs"/>
              </a:rPr>
              <a:t>之後會判斷是否成功讀取，若成功讀取，則將資料轉成對應的</a:t>
            </a:r>
            <a:r>
              <a:rPr kumimoji="1" lang="en-US" altLang="zh-TW" sz="1200" kern="1200" dirty="0" smtClean="0">
                <a:solidFill>
                  <a:schemeClr val="tx1"/>
                </a:solidFill>
                <a:effectLst/>
                <a:latin typeface="Arial" charset="0"/>
                <a:ea typeface="新細明體" charset="-120"/>
                <a:cs typeface="+mn-cs"/>
              </a:rPr>
              <a:t>JSON</a:t>
            </a:r>
            <a:r>
              <a:rPr kumimoji="1" lang="zh-TW" altLang="zh-TW" sz="1200" kern="1200" dirty="0" smtClean="0">
                <a:solidFill>
                  <a:schemeClr val="tx1"/>
                </a:solidFill>
                <a:effectLst/>
                <a:latin typeface="Arial" charset="0"/>
                <a:ea typeface="新細明體" charset="-120"/>
                <a:cs typeface="+mn-cs"/>
              </a:rPr>
              <a:t>格式回傳給</a:t>
            </a:r>
            <a:r>
              <a:rPr kumimoji="1" lang="en-US" altLang="zh-TW" sz="1200" kern="1200" dirty="0" smtClean="0">
                <a:solidFill>
                  <a:schemeClr val="tx1"/>
                </a:solidFill>
                <a:effectLst/>
                <a:latin typeface="Arial" charset="0"/>
                <a:ea typeface="新細明體" charset="-120"/>
                <a:cs typeface="+mn-cs"/>
              </a:rPr>
              <a:t>Client API</a:t>
            </a:r>
            <a:r>
              <a:rPr kumimoji="1" lang="zh-TW" altLang="en-US" sz="1200" kern="1200" dirty="0" smtClean="0">
                <a:solidFill>
                  <a:schemeClr val="tx1"/>
                </a:solidFill>
                <a:effectLst/>
                <a:latin typeface="Arial" charset="0"/>
                <a:ea typeface="新細明體" charset="-120"/>
                <a:cs typeface="+mn-cs"/>
              </a:rPr>
              <a:t>。</a:t>
            </a:r>
            <a:endParaRPr kumimoji="1" lang="zh-TW" altLang="zh-TW" sz="1200" kern="1200" dirty="0" smtClean="0">
              <a:solidFill>
                <a:schemeClr val="tx1"/>
              </a:solidFill>
              <a:effectLst/>
              <a:latin typeface="Arial" charset="0"/>
              <a:ea typeface="新細明體" charset="-120"/>
              <a:cs typeface="+mn-cs"/>
            </a:endParaRPr>
          </a:p>
          <a:p>
            <a:r>
              <a:rPr kumimoji="1" lang="zh-TW" altLang="zh-TW" sz="1200" kern="1200" dirty="0" smtClean="0">
                <a:solidFill>
                  <a:schemeClr val="tx1"/>
                </a:solidFill>
                <a:effectLst/>
                <a:latin typeface="Arial" charset="0"/>
                <a:ea typeface="新細明體" charset="-120"/>
                <a:cs typeface="+mn-cs"/>
              </a:rPr>
              <a:t>若有問題造成讀取失敗或是控制有問題，則會將失敗訊息轉換成</a:t>
            </a:r>
            <a:r>
              <a:rPr kumimoji="1" lang="en-US" altLang="zh-TW" sz="1200" kern="1200" dirty="0" smtClean="0">
                <a:solidFill>
                  <a:schemeClr val="tx1"/>
                </a:solidFill>
                <a:effectLst/>
                <a:latin typeface="Arial" charset="0"/>
                <a:ea typeface="新細明體" charset="-120"/>
                <a:cs typeface="+mn-cs"/>
              </a:rPr>
              <a:t>JSON</a:t>
            </a:r>
            <a:r>
              <a:rPr kumimoji="1" lang="zh-TW" altLang="zh-TW" sz="1200" kern="1200" dirty="0" smtClean="0">
                <a:solidFill>
                  <a:schemeClr val="tx1"/>
                </a:solidFill>
                <a:effectLst/>
                <a:latin typeface="Arial" charset="0"/>
                <a:ea typeface="新細明體" charset="-120"/>
                <a:cs typeface="+mn-cs"/>
              </a:rPr>
              <a:t>格式回傳給</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，讓監控層可以隨時掌控工具機的資訊。</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11</a:t>
            </a:fld>
            <a:endParaRPr lang="en-US" altLang="zh-TW"/>
          </a:p>
        </p:txBody>
      </p:sp>
    </p:spTree>
    <p:extLst>
      <p:ext uri="{BB962C8B-B14F-4D97-AF65-F5344CB8AC3E}">
        <p14:creationId xmlns:p14="http://schemas.microsoft.com/office/powerpoint/2010/main" val="1184254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而在監控層會定時呼叫</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向控制層發動請求。當</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接收到請求後，會將內容轉換成</a:t>
            </a:r>
            <a:r>
              <a:rPr kumimoji="1" lang="en-US" altLang="zh-TW" sz="1200" kern="1200" dirty="0" smtClean="0">
                <a:solidFill>
                  <a:schemeClr val="tx1"/>
                </a:solidFill>
                <a:effectLst/>
                <a:latin typeface="Arial" charset="0"/>
                <a:ea typeface="新細明體" charset="-120"/>
                <a:cs typeface="+mn-cs"/>
              </a:rPr>
              <a:t>JSON</a:t>
            </a:r>
            <a:r>
              <a:rPr kumimoji="1" lang="zh-TW" altLang="zh-TW" sz="1200" kern="1200" dirty="0" smtClean="0">
                <a:solidFill>
                  <a:schemeClr val="tx1"/>
                </a:solidFill>
                <a:effectLst/>
                <a:latin typeface="Arial" charset="0"/>
                <a:ea typeface="新細明體" charset="-120"/>
                <a:cs typeface="+mn-cs"/>
              </a:rPr>
              <a:t>，向控制層請求資料，這邊就是剛剛介紹的流程，</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接收到控制層的資料後，會判斷資料是否正常。</a:t>
            </a:r>
          </a:p>
          <a:p>
            <a:r>
              <a:rPr kumimoji="1" lang="zh-TW" altLang="zh-TW" sz="1200" kern="1200" dirty="0" smtClean="0">
                <a:solidFill>
                  <a:schemeClr val="tx1"/>
                </a:solidFill>
                <a:effectLst/>
                <a:latin typeface="Arial" charset="0"/>
                <a:ea typeface="新細明體" charset="-120"/>
                <a:cs typeface="+mn-cs"/>
              </a:rPr>
              <a:t>若資料格式正常，則會將資料轉換成對應感應模組的資料表並寫入資料庫中。</a:t>
            </a:r>
          </a:p>
          <a:p>
            <a:r>
              <a:rPr kumimoji="1" lang="zh-TW" altLang="zh-TW" sz="1200" kern="1200" dirty="0" smtClean="0">
                <a:solidFill>
                  <a:schemeClr val="tx1"/>
                </a:solidFill>
                <a:effectLst/>
                <a:latin typeface="Arial" charset="0"/>
                <a:ea typeface="新細明體" charset="-120"/>
                <a:cs typeface="+mn-cs"/>
              </a:rPr>
              <a:t>若資料格式有誤或是其他因素造成問題，則會將錯誤訊息轉換成記錄檔格式寫入資料庫中。</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12</a:t>
            </a:fld>
            <a:endParaRPr lang="en-US" altLang="zh-TW"/>
          </a:p>
        </p:txBody>
      </p:sp>
    </p:spTree>
    <p:extLst>
      <p:ext uri="{BB962C8B-B14F-4D97-AF65-F5344CB8AC3E}">
        <p14:creationId xmlns:p14="http://schemas.microsoft.com/office/powerpoint/2010/main" val="3241301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本研究設計的即時監控資訊系統架構。</a:t>
            </a:r>
          </a:p>
          <a:p>
            <a:r>
              <a:rPr kumimoji="1" lang="zh-TW" altLang="zh-TW" sz="1200" kern="1200" dirty="0" smtClean="0">
                <a:solidFill>
                  <a:schemeClr val="tx1"/>
                </a:solidFill>
                <a:effectLst/>
                <a:latin typeface="Arial" charset="0"/>
                <a:ea typeface="新細明體" charset="-120"/>
                <a:cs typeface="+mn-cs"/>
              </a:rPr>
              <a:t>系統採用</a:t>
            </a:r>
            <a:r>
              <a:rPr kumimoji="1" lang="en-US" altLang="zh-TW" sz="1200" kern="1200" dirty="0" smtClean="0">
                <a:solidFill>
                  <a:schemeClr val="tx1"/>
                </a:solidFill>
                <a:effectLst/>
                <a:latin typeface="Arial" charset="0"/>
                <a:ea typeface="新細明體" charset="-120"/>
                <a:cs typeface="+mn-cs"/>
              </a:rPr>
              <a:t>Java</a:t>
            </a:r>
            <a:r>
              <a:rPr kumimoji="1" lang="zh-TW" altLang="zh-TW" sz="1200" kern="1200" dirty="0" smtClean="0">
                <a:solidFill>
                  <a:schemeClr val="tx1"/>
                </a:solidFill>
                <a:effectLst/>
                <a:latin typeface="Arial" charset="0"/>
                <a:ea typeface="新細明體" charset="-120"/>
                <a:cs typeface="+mn-cs"/>
              </a:rPr>
              <a:t>開發，部屬在</a:t>
            </a:r>
            <a:r>
              <a:rPr kumimoji="1" lang="en-US" altLang="zh-TW" sz="1200" kern="1200" dirty="0" smtClean="0">
                <a:solidFill>
                  <a:schemeClr val="tx1"/>
                </a:solidFill>
                <a:effectLst/>
                <a:latin typeface="Arial" charset="0"/>
                <a:ea typeface="新細明體" charset="-120"/>
                <a:cs typeface="+mn-cs"/>
              </a:rPr>
              <a:t>Apache Tomcat</a:t>
            </a:r>
            <a:r>
              <a:rPr kumimoji="1" lang="zh-TW" altLang="zh-TW" sz="1200" kern="1200" dirty="0" smtClean="0">
                <a:solidFill>
                  <a:schemeClr val="tx1"/>
                </a:solidFill>
                <a:effectLst/>
                <a:latin typeface="Arial" charset="0"/>
                <a:ea typeface="新細明體" charset="-120"/>
                <a:cs typeface="+mn-cs"/>
              </a:rPr>
              <a:t>上，</a:t>
            </a:r>
            <a:r>
              <a:rPr kumimoji="1" lang="en-US" altLang="zh-TW" sz="1200" kern="1200" dirty="0" smtClean="0">
                <a:solidFill>
                  <a:schemeClr val="tx1"/>
                </a:solidFill>
                <a:effectLst/>
                <a:latin typeface="Arial" charset="0"/>
                <a:ea typeface="新細明體" charset="-120"/>
                <a:cs typeface="+mn-cs"/>
              </a:rPr>
              <a:t>Maven</a:t>
            </a:r>
            <a:r>
              <a:rPr kumimoji="1" lang="zh-TW" altLang="zh-TW" sz="1200" kern="1200" dirty="0" smtClean="0">
                <a:solidFill>
                  <a:schemeClr val="tx1"/>
                </a:solidFill>
                <a:effectLst/>
                <a:latin typeface="Arial" charset="0"/>
                <a:ea typeface="新細明體" charset="-120"/>
                <a:cs typeface="+mn-cs"/>
              </a:rPr>
              <a:t>管理系統套件。</a:t>
            </a:r>
          </a:p>
          <a:p>
            <a:r>
              <a:rPr kumimoji="1" lang="zh-TW" altLang="zh-TW" sz="1200" kern="1200" dirty="0" smtClean="0">
                <a:solidFill>
                  <a:schemeClr val="tx1"/>
                </a:solidFill>
                <a:effectLst/>
                <a:latin typeface="Arial" charset="0"/>
                <a:ea typeface="新細明體" charset="-120"/>
                <a:cs typeface="+mn-cs"/>
              </a:rPr>
              <a:t>資料庫層使用</a:t>
            </a:r>
            <a:r>
              <a:rPr kumimoji="1" lang="en-US" altLang="zh-TW" sz="1200" kern="1200" dirty="0" smtClean="0">
                <a:solidFill>
                  <a:schemeClr val="tx1"/>
                </a:solidFill>
                <a:effectLst/>
                <a:latin typeface="Arial" charset="0"/>
                <a:ea typeface="新細明體" charset="-120"/>
                <a:cs typeface="+mn-cs"/>
              </a:rPr>
              <a:t>Hibernate</a:t>
            </a:r>
            <a:r>
              <a:rPr kumimoji="1" lang="zh-TW" altLang="zh-TW" sz="1200" kern="1200" dirty="0" smtClean="0">
                <a:solidFill>
                  <a:schemeClr val="tx1"/>
                </a:solidFill>
                <a:effectLst/>
                <a:latin typeface="Arial" charset="0"/>
                <a:ea typeface="新細明體" charset="-120"/>
                <a:cs typeface="+mn-cs"/>
              </a:rPr>
              <a:t>用以將關聯式資料庫中的資料表映射至</a:t>
            </a:r>
            <a:r>
              <a:rPr kumimoji="1" lang="en-US" altLang="zh-TW" sz="1200" kern="1200" dirty="0" smtClean="0">
                <a:solidFill>
                  <a:schemeClr val="tx1"/>
                </a:solidFill>
                <a:effectLst/>
                <a:latin typeface="Arial" charset="0"/>
                <a:ea typeface="新細明體" charset="-120"/>
                <a:cs typeface="+mn-cs"/>
              </a:rPr>
              <a:t>Java</a:t>
            </a:r>
            <a:r>
              <a:rPr kumimoji="1" lang="zh-TW" altLang="zh-TW" sz="1200" kern="1200" dirty="0" smtClean="0">
                <a:solidFill>
                  <a:schemeClr val="tx1"/>
                </a:solidFill>
                <a:effectLst/>
                <a:latin typeface="Arial" charset="0"/>
                <a:ea typeface="新細明體" charset="-120"/>
                <a:cs typeface="+mn-cs"/>
              </a:rPr>
              <a:t>中以物件的方式呈現。</a:t>
            </a:r>
          </a:p>
          <a:p>
            <a:r>
              <a:rPr kumimoji="1" lang="zh-TW" altLang="zh-TW" sz="1200" kern="1200" dirty="0" smtClean="0">
                <a:solidFill>
                  <a:schemeClr val="tx1"/>
                </a:solidFill>
                <a:effectLst/>
                <a:latin typeface="Arial" charset="0"/>
                <a:ea typeface="新細明體" charset="-120"/>
                <a:cs typeface="+mn-cs"/>
              </a:rPr>
              <a:t>核心的邏輯層利用</a:t>
            </a:r>
            <a:r>
              <a:rPr kumimoji="1" lang="en-US" altLang="zh-TW" sz="1200" kern="1200" dirty="0" smtClean="0">
                <a:solidFill>
                  <a:schemeClr val="tx1"/>
                </a:solidFill>
                <a:effectLst/>
                <a:latin typeface="Arial" charset="0"/>
                <a:ea typeface="新細明體" charset="-120"/>
                <a:cs typeface="+mn-cs"/>
              </a:rPr>
              <a:t>Spring MVC</a:t>
            </a:r>
            <a:r>
              <a:rPr kumimoji="1" lang="zh-TW" altLang="zh-TW" sz="1200" kern="1200" dirty="0" smtClean="0">
                <a:solidFill>
                  <a:schemeClr val="tx1"/>
                </a:solidFill>
                <a:effectLst/>
                <a:latin typeface="Arial" charset="0"/>
                <a:ea typeface="新細明體" charset="-120"/>
                <a:cs typeface="+mn-cs"/>
              </a:rPr>
              <a:t>框架串起顯示層與資料層。</a:t>
            </a:r>
          </a:p>
          <a:p>
            <a:r>
              <a:rPr kumimoji="1" lang="zh-TW" altLang="zh-TW" sz="1200" kern="1200" dirty="0" smtClean="0">
                <a:solidFill>
                  <a:schemeClr val="tx1"/>
                </a:solidFill>
                <a:effectLst/>
                <a:latin typeface="Arial" charset="0"/>
                <a:ea typeface="新細明體" charset="-120"/>
                <a:cs typeface="+mn-cs"/>
              </a:rPr>
              <a:t>顯示層使用</a:t>
            </a:r>
            <a:r>
              <a:rPr kumimoji="1" lang="en-US" altLang="zh-TW" sz="1200" kern="1200" dirty="0" smtClean="0">
                <a:solidFill>
                  <a:schemeClr val="tx1"/>
                </a:solidFill>
                <a:effectLst/>
                <a:latin typeface="Arial" charset="0"/>
                <a:ea typeface="新細明體" charset="-120"/>
                <a:cs typeface="+mn-cs"/>
              </a:rPr>
              <a:t>jQuery</a:t>
            </a:r>
            <a:r>
              <a:rPr kumimoji="1" lang="zh-TW" altLang="zh-TW" sz="1200" kern="1200" dirty="0" smtClean="0">
                <a:solidFill>
                  <a:schemeClr val="tx1"/>
                </a:solidFill>
                <a:effectLst/>
                <a:latin typeface="Arial" charset="0"/>
                <a:ea typeface="新細明體" charset="-120"/>
                <a:cs typeface="+mn-cs"/>
              </a:rPr>
              <a:t>產生各種互動式效果，搭配</a:t>
            </a:r>
            <a:r>
              <a:rPr kumimoji="1" lang="en-US" altLang="zh-TW" sz="1200" kern="1200" dirty="0" smtClean="0">
                <a:solidFill>
                  <a:schemeClr val="tx1"/>
                </a:solidFill>
                <a:effectLst/>
                <a:latin typeface="Arial" charset="0"/>
                <a:ea typeface="新細明體" charset="-120"/>
                <a:cs typeface="+mn-cs"/>
              </a:rPr>
              <a:t>Bootstrap</a:t>
            </a:r>
            <a:r>
              <a:rPr kumimoji="1" lang="zh-TW" altLang="zh-TW" sz="1200" kern="1200" dirty="0" smtClean="0">
                <a:solidFill>
                  <a:schemeClr val="tx1"/>
                </a:solidFill>
                <a:effectLst/>
                <a:latin typeface="Arial" charset="0"/>
                <a:ea typeface="新細明體" charset="-120"/>
                <a:cs typeface="+mn-cs"/>
              </a:rPr>
              <a:t>來設計</a:t>
            </a:r>
            <a:r>
              <a:rPr kumimoji="1" lang="en-US" altLang="zh-TW" sz="1200" kern="1200" dirty="0" smtClean="0">
                <a:solidFill>
                  <a:schemeClr val="tx1"/>
                </a:solidFill>
                <a:effectLst/>
                <a:latin typeface="Arial" charset="0"/>
                <a:ea typeface="新細明體" charset="-120"/>
                <a:cs typeface="+mn-cs"/>
              </a:rPr>
              <a:t>RWD</a:t>
            </a:r>
            <a:r>
              <a:rPr kumimoji="1" lang="zh-TW" altLang="zh-TW" sz="1200" kern="1200" dirty="0" smtClean="0">
                <a:solidFill>
                  <a:schemeClr val="tx1"/>
                </a:solidFill>
                <a:effectLst/>
                <a:latin typeface="Arial" charset="0"/>
                <a:ea typeface="新細明體" charset="-120"/>
                <a:cs typeface="+mn-cs"/>
              </a:rPr>
              <a:t>模式，讓網頁在呈現上不管是電腦或手機皆可看到一致的效果。</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13</a:t>
            </a:fld>
            <a:endParaRPr lang="en-US" altLang="zh-TW"/>
          </a:p>
        </p:txBody>
      </p:sp>
    </p:spTree>
    <p:extLst>
      <p:ext uri="{BB962C8B-B14F-4D97-AF65-F5344CB8AC3E}">
        <p14:creationId xmlns:p14="http://schemas.microsoft.com/office/powerpoint/2010/main" val="1368973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smtClean="0">
                <a:solidFill>
                  <a:schemeClr val="tx1"/>
                </a:solidFill>
                <a:effectLst/>
                <a:latin typeface="Arial" charset="0"/>
                <a:ea typeface="新細明體" charset="-120"/>
                <a:cs typeface="+mn-cs"/>
              </a:rPr>
              <a:t>接下來跟各位報告系統開發成果，為提供工廠人員操作的即時監控資訊系統，功能規劃共可以分為四大部分：儀表板、感應裝置、感應模組及報表資料。</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14</a:t>
            </a:fld>
            <a:endParaRPr lang="en-US" altLang="zh-TW"/>
          </a:p>
        </p:txBody>
      </p:sp>
    </p:spTree>
    <p:extLst>
      <p:ext uri="{BB962C8B-B14F-4D97-AF65-F5344CB8AC3E}">
        <p14:creationId xmlns:p14="http://schemas.microsoft.com/office/powerpoint/2010/main" val="2158927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儀表板頁面，用以呈現當前所安裝的感應裝置感應到的各項資料，工廠人員可以透過該功能即時了解工廠內的運作情形，達到即時遠端監控的目的。</a:t>
            </a:r>
          </a:p>
          <a:p>
            <a:r>
              <a:rPr kumimoji="1" lang="zh-TW" altLang="zh-TW" sz="1200" kern="1200" dirty="0" smtClean="0">
                <a:solidFill>
                  <a:schemeClr val="tx1"/>
                </a:solidFill>
                <a:effectLst/>
                <a:latin typeface="Arial" charset="0"/>
                <a:ea typeface="新細明體" charset="-120"/>
                <a:cs typeface="+mn-cs"/>
              </a:rPr>
              <a:t>其中裁切機的濕度欄位底色有異常，是由於濕度已超過設定的警示值用以提醒工廠人員。</a:t>
            </a:r>
          </a:p>
          <a:p>
            <a:r>
              <a:rPr kumimoji="1" lang="zh-TW" altLang="zh-TW" sz="1200" kern="1200" dirty="0" smtClean="0">
                <a:solidFill>
                  <a:schemeClr val="tx1"/>
                </a:solidFill>
                <a:effectLst/>
                <a:latin typeface="Arial" charset="0"/>
                <a:ea typeface="新細明體" charset="-120"/>
                <a:cs typeface="+mn-cs"/>
              </a:rPr>
              <a:t>並且最下面會有即時的感應紀錄，顯示當前裝置連線的狀況，當有感應裝置連線異常會於畫面上即時顯示，如加工機顯示斷線。</a:t>
            </a: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15</a:t>
            </a:fld>
            <a:endParaRPr lang="en-US" altLang="zh-TW"/>
          </a:p>
        </p:txBody>
      </p:sp>
    </p:spTree>
    <p:extLst>
      <p:ext uri="{BB962C8B-B14F-4D97-AF65-F5344CB8AC3E}">
        <p14:creationId xmlns:p14="http://schemas.microsoft.com/office/powerpoint/2010/main" val="1250751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 typeface="+mj-lt"/>
              <a:buNone/>
              <a:tabLst/>
              <a:defRPr/>
            </a:pPr>
            <a:r>
              <a:rPr kumimoji="1" lang="zh-TW" altLang="zh-TW" sz="1200" kern="1200" dirty="0" smtClean="0">
                <a:solidFill>
                  <a:schemeClr val="tx1"/>
                </a:solidFill>
                <a:effectLst/>
                <a:latin typeface="Arial" charset="0"/>
                <a:ea typeface="新細明體" charset="-120"/>
                <a:cs typeface="+mn-cs"/>
              </a:rPr>
              <a:t>感應裝置設定的頁面中用來讓工廠人員可以依照工廠特性增加感應裝置，並且可自行控制要啟動那些感應裝置，增加系統便利性。</a:t>
            </a: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16</a:t>
            </a:fld>
            <a:endParaRPr lang="en-US" altLang="zh-TW"/>
          </a:p>
        </p:txBody>
      </p:sp>
    </p:spTree>
    <p:extLst>
      <p:ext uri="{BB962C8B-B14F-4D97-AF65-F5344CB8AC3E}">
        <p14:creationId xmlns:p14="http://schemas.microsoft.com/office/powerpoint/2010/main" val="2498947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感應模組設定用以調整各個模組參數的警示值，當超過警示值就會如同剛剛介紹的顯示不同的顏色用以提醒工廠人員，像這邊點選溫濕度模組就會顯示該模組的參數讓工廠人員自行調整。</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17</a:t>
            </a:fld>
            <a:endParaRPr lang="en-US" altLang="zh-TW"/>
          </a:p>
        </p:txBody>
      </p:sp>
    </p:spTree>
    <p:extLst>
      <p:ext uri="{BB962C8B-B14F-4D97-AF65-F5344CB8AC3E}">
        <p14:creationId xmlns:p14="http://schemas.microsoft.com/office/powerpoint/2010/main" val="120793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報表資料功能會依據設定的感應模組產生，以溫濕度報表為例。</a:t>
            </a:r>
          </a:p>
          <a:p>
            <a:r>
              <a:rPr kumimoji="1" lang="zh-TW" altLang="zh-TW" sz="1200" kern="1200" dirty="0" smtClean="0">
                <a:solidFill>
                  <a:schemeClr val="tx1"/>
                </a:solidFill>
                <a:effectLst/>
                <a:latin typeface="Arial" charset="0"/>
                <a:ea typeface="新細明體" charset="-120"/>
                <a:cs typeface="+mn-cs"/>
              </a:rPr>
              <a:t>一進入該功能會顯示要查詢的工具機及區間，點選區間後，按下查詢即會以折線圖顯示該區間的溫度及濕度度變化量，讓工廠人員可以了解過往的資訊。</a:t>
            </a: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18</a:t>
            </a:fld>
            <a:endParaRPr lang="en-US" altLang="zh-TW"/>
          </a:p>
        </p:txBody>
      </p:sp>
    </p:spTree>
    <p:extLst>
      <p:ext uri="{BB962C8B-B14F-4D97-AF65-F5344CB8AC3E}">
        <p14:creationId xmlns:p14="http://schemas.microsoft.com/office/powerpoint/2010/main" val="77743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再來跟各位說明本研究做的感應裝置。</a:t>
            </a:r>
          </a:p>
          <a:p>
            <a:r>
              <a:rPr kumimoji="1" lang="zh-TW" altLang="zh-TW" sz="1200" kern="1200" dirty="0" smtClean="0">
                <a:solidFill>
                  <a:schemeClr val="tx1"/>
                </a:solidFill>
                <a:effectLst/>
                <a:latin typeface="Arial" charset="0"/>
                <a:ea typeface="新細明體" charset="-120"/>
                <a:cs typeface="+mn-cs"/>
              </a:rPr>
              <a:t>以溫濕度及重量感應模組為例，利用接線盒將感應裝置放置在裡面，而溫濕度及重量感應模組則放置在接線盒外頭用以感應資料並利用杜邦線連接到裡面的感應裝置，行動電源固定在接線盒下方用以驅動感應裝置運作，若感應裝置有問題也可以直接打開檢查，方便工廠管理人員進行維護。</a:t>
            </a: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19</a:t>
            </a:fld>
            <a:endParaRPr lang="en-US" altLang="zh-TW"/>
          </a:p>
        </p:txBody>
      </p:sp>
    </p:spTree>
    <p:extLst>
      <p:ext uri="{BB962C8B-B14F-4D97-AF65-F5344CB8AC3E}">
        <p14:creationId xmlns:p14="http://schemas.microsoft.com/office/powerpoint/2010/main" val="3547105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zh-TW" sz="1200" kern="1200" dirty="0" smtClean="0">
                <a:solidFill>
                  <a:schemeClr val="tx1"/>
                </a:solidFill>
                <a:effectLst/>
                <a:latin typeface="Arial" charset="0"/>
                <a:ea typeface="新細明體" charset="-120"/>
                <a:cs typeface="+mn-cs"/>
              </a:rPr>
              <a:t>這是我的</a:t>
            </a:r>
            <a:r>
              <a:rPr kumimoji="1" lang="en-US" altLang="zh-TW" sz="1200" kern="1200" dirty="0" smtClean="0">
                <a:solidFill>
                  <a:schemeClr val="tx1"/>
                </a:solidFill>
                <a:effectLst/>
                <a:latin typeface="Arial" charset="0"/>
                <a:ea typeface="新細明體" charset="-120"/>
                <a:cs typeface="+mn-cs"/>
              </a:rPr>
              <a:t>outline</a:t>
            </a:r>
            <a:r>
              <a:rPr kumimoji="1" lang="zh-TW" altLang="zh-TW" sz="1200" kern="1200" dirty="0" smtClean="0">
                <a:solidFill>
                  <a:schemeClr val="tx1"/>
                </a:solidFill>
                <a:effectLst/>
                <a:latin typeface="Arial" charset="0"/>
                <a:ea typeface="新細明體" charset="-120"/>
                <a:cs typeface="+mn-cs"/>
              </a:rPr>
              <a:t>，首先會跟各位講述我的研究動機及目的，再來講解相關研究、系統設計及系統開發成果，最後再進行總結。</a:t>
            </a:r>
          </a:p>
          <a:p>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a:t>
            </a:fld>
            <a:endParaRPr lang="en-US" altLang="zh-TW"/>
          </a:p>
        </p:txBody>
      </p:sp>
    </p:spTree>
    <p:extLst>
      <p:ext uri="{BB962C8B-B14F-4D97-AF65-F5344CB8AC3E}">
        <p14:creationId xmlns:p14="http://schemas.microsoft.com/office/powerpoint/2010/main" val="3662002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於工廠中進行模擬實驗，在工廠內依據不同的工具機及環境設置不同的感應裝置並透過系統觀察是否可以讀取到資料。</a:t>
            </a:r>
          </a:p>
          <a:p>
            <a:r>
              <a:rPr kumimoji="1" lang="zh-TW" altLang="zh-TW" sz="1200" kern="1200" dirty="0" smtClean="0">
                <a:solidFill>
                  <a:schemeClr val="tx1"/>
                </a:solidFill>
                <a:effectLst/>
                <a:latin typeface="Arial" charset="0"/>
                <a:ea typeface="新細明體" charset="-120"/>
                <a:cs typeface="+mn-cs"/>
              </a:rPr>
              <a:t>在裁切機旁放置溫濕度及重量感應模組，用以監控裁切機運作時的溫濕度情形及隨時記錄裁切完的物品重量，當裁切機在運作結束後，可以將裁切完物品放置重量感應模組上，可自動記錄物品重量。</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20</a:t>
            </a:fld>
            <a:endParaRPr lang="en-US" altLang="zh-TW"/>
          </a:p>
        </p:txBody>
      </p:sp>
    </p:spTree>
    <p:extLst>
      <p:ext uri="{BB962C8B-B14F-4D97-AF65-F5344CB8AC3E}">
        <p14:creationId xmlns:p14="http://schemas.microsoft.com/office/powerpoint/2010/main" val="3757094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除了將感應裝置放在工具機旁，還可以擺放在廠區任意位置。</a:t>
            </a:r>
          </a:p>
          <a:p>
            <a:r>
              <a:rPr kumimoji="1" lang="zh-TW" altLang="zh-TW" sz="1200" kern="1200" dirty="0" smtClean="0">
                <a:solidFill>
                  <a:schemeClr val="tx1"/>
                </a:solidFill>
                <a:effectLst/>
                <a:latin typeface="Arial" charset="0"/>
                <a:ea typeface="新細明體" charset="-120"/>
                <a:cs typeface="+mn-cs"/>
              </a:rPr>
              <a:t>原先該位置已有設置</a:t>
            </a:r>
            <a:r>
              <a:rPr kumimoji="1" lang="en-US" altLang="zh-TW" sz="1200" kern="1200" dirty="0" smtClean="0">
                <a:solidFill>
                  <a:schemeClr val="tx1"/>
                </a:solidFill>
                <a:effectLst/>
                <a:latin typeface="Arial" charset="0"/>
                <a:ea typeface="新細明體" charset="-120"/>
                <a:cs typeface="+mn-cs"/>
              </a:rPr>
              <a:t>LED</a:t>
            </a:r>
            <a:r>
              <a:rPr kumimoji="1" lang="zh-TW" altLang="zh-TW" sz="1200" kern="1200" dirty="0" smtClean="0">
                <a:solidFill>
                  <a:schemeClr val="tx1"/>
                </a:solidFill>
                <a:effectLst/>
                <a:latin typeface="Arial" charset="0"/>
                <a:ea typeface="新細明體" charset="-120"/>
                <a:cs typeface="+mn-cs"/>
              </a:rPr>
              <a:t>螢幕供工廠人員了解廠區溫濕度。在此放置溫濕度感應模組進行監控，讓工廠人員即便在看不到</a:t>
            </a:r>
            <a:r>
              <a:rPr kumimoji="1" lang="en-US" altLang="zh-TW" sz="1200" kern="1200" dirty="0" smtClean="0">
                <a:solidFill>
                  <a:schemeClr val="tx1"/>
                </a:solidFill>
                <a:effectLst/>
                <a:latin typeface="Arial" charset="0"/>
                <a:ea typeface="新細明體" charset="-120"/>
                <a:cs typeface="+mn-cs"/>
              </a:rPr>
              <a:t>LED</a:t>
            </a:r>
            <a:r>
              <a:rPr kumimoji="1" lang="zh-TW" altLang="zh-TW" sz="1200" kern="1200" dirty="0" smtClean="0">
                <a:solidFill>
                  <a:schemeClr val="tx1"/>
                </a:solidFill>
                <a:effectLst/>
                <a:latin typeface="Arial" charset="0"/>
                <a:ea typeface="新細明體" charset="-120"/>
                <a:cs typeface="+mn-cs"/>
              </a:rPr>
              <a:t>螢幕的情況，也能透過系統監控工廠內的溫濕度。</a:t>
            </a:r>
          </a:p>
          <a:p>
            <a:r>
              <a:rPr kumimoji="1" lang="zh-TW" altLang="zh-TW" sz="1200" kern="1200" dirty="0" smtClean="0">
                <a:solidFill>
                  <a:schemeClr val="tx1"/>
                </a:solidFill>
                <a:effectLst/>
                <a:latin typeface="Arial" charset="0"/>
                <a:ea typeface="新細明體" charset="-120"/>
                <a:cs typeface="+mn-cs"/>
              </a:rPr>
              <a:t>右邊則是工廠用以實驗燈具運作情形及壽命，實驗期間往往耗時許久，因此可以於該處擺放溫濕度及火災警報，用以監控實驗期間內的溫濕度及監控火災反應，使得工廠人員不用密集巡邏，只要透過系統即可隨時觀察運作情形。</a:t>
            </a:r>
            <a:endParaRPr lang="zh-TW" altLang="en-US" dirty="0" smtClean="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21</a:t>
            </a:fld>
            <a:endParaRPr lang="en-US" altLang="zh-TW"/>
          </a:p>
        </p:txBody>
      </p:sp>
    </p:spTree>
    <p:extLst>
      <p:ext uri="{BB962C8B-B14F-4D97-AF65-F5344CB8AC3E}">
        <p14:creationId xmlns:p14="http://schemas.microsoft.com/office/powerpoint/2010/main" val="2751793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為了因應當有大量感應裝置連接時也能達到即時監控，實驗當隨著感應裝置的增加回應時間的變化量。</a:t>
            </a:r>
          </a:p>
          <a:p>
            <a:r>
              <a:rPr kumimoji="1" lang="zh-TW" altLang="zh-TW" sz="1200" kern="1200" dirty="0" smtClean="0">
                <a:solidFill>
                  <a:schemeClr val="tx1"/>
                </a:solidFill>
                <a:effectLst/>
                <a:latin typeface="Arial" charset="0"/>
                <a:ea typeface="新細明體" charset="-120"/>
                <a:cs typeface="+mn-cs"/>
              </a:rPr>
              <a:t>模擬當連接不同台情況下，測試同時從系統發起請求到回傳資料再寫入資料庫所需要的總時間，每次間隔</a:t>
            </a:r>
            <a:r>
              <a:rPr kumimoji="1" lang="en-US" altLang="zh-TW" sz="1200" kern="1200" dirty="0" smtClean="0">
                <a:solidFill>
                  <a:schemeClr val="tx1"/>
                </a:solidFill>
                <a:effectLst/>
                <a:latin typeface="Arial" charset="0"/>
                <a:ea typeface="新細明體" charset="-120"/>
                <a:cs typeface="+mn-cs"/>
              </a:rPr>
              <a:t>5</a:t>
            </a:r>
            <a:r>
              <a:rPr kumimoji="1" lang="zh-TW" altLang="zh-TW" sz="1200" kern="1200" dirty="0" smtClean="0">
                <a:solidFill>
                  <a:schemeClr val="tx1"/>
                </a:solidFill>
                <a:effectLst/>
                <a:latin typeface="Arial" charset="0"/>
                <a:ea typeface="新細明體" charset="-120"/>
                <a:cs typeface="+mn-cs"/>
              </a:rPr>
              <a:t>秒計算其平均回應時間。</a:t>
            </a:r>
          </a:p>
          <a:p>
            <a:r>
              <a:rPr kumimoji="1" lang="zh-TW" altLang="zh-TW" sz="1200" kern="1200" dirty="0" smtClean="0">
                <a:solidFill>
                  <a:schemeClr val="tx1"/>
                </a:solidFill>
                <a:effectLst/>
                <a:latin typeface="Arial" charset="0"/>
                <a:ea typeface="新細明體" charset="-120"/>
                <a:cs typeface="+mn-cs"/>
              </a:rPr>
              <a:t>本次實驗結果如圖所示，隨著連接感應裝置的數量增加回應時間會以等比例的形式增加，但在連接</a:t>
            </a:r>
            <a:r>
              <a:rPr kumimoji="1" lang="en-US" altLang="zh-TW" sz="1200" kern="1200" dirty="0" smtClean="0">
                <a:solidFill>
                  <a:schemeClr val="tx1"/>
                </a:solidFill>
                <a:effectLst/>
                <a:latin typeface="Arial" charset="0"/>
                <a:ea typeface="新細明體" charset="-120"/>
                <a:cs typeface="+mn-cs"/>
              </a:rPr>
              <a:t>50</a:t>
            </a:r>
            <a:r>
              <a:rPr kumimoji="1" lang="zh-TW" altLang="zh-TW" sz="1200" kern="1200" dirty="0" smtClean="0">
                <a:solidFill>
                  <a:schemeClr val="tx1"/>
                </a:solidFill>
                <a:effectLst/>
                <a:latin typeface="Arial" charset="0"/>
                <a:ea typeface="新細明體" charset="-120"/>
                <a:cs typeface="+mn-cs"/>
              </a:rPr>
              <a:t>台的情況下平均回應時間尚在</a:t>
            </a:r>
            <a:r>
              <a:rPr kumimoji="1" lang="en-US" altLang="zh-TW" sz="1200" kern="1200" dirty="0" smtClean="0">
                <a:solidFill>
                  <a:schemeClr val="tx1"/>
                </a:solidFill>
                <a:effectLst/>
                <a:latin typeface="Arial" charset="0"/>
                <a:ea typeface="新細明體" charset="-120"/>
                <a:cs typeface="+mn-cs"/>
              </a:rPr>
              <a:t>5</a:t>
            </a:r>
            <a:r>
              <a:rPr kumimoji="1" lang="zh-TW" altLang="zh-TW" sz="1200" kern="1200" dirty="0" smtClean="0">
                <a:solidFill>
                  <a:schemeClr val="tx1"/>
                </a:solidFill>
                <a:effectLst/>
                <a:latin typeface="Arial" charset="0"/>
                <a:ea typeface="新細明體" charset="-120"/>
                <a:cs typeface="+mn-cs"/>
              </a:rPr>
              <a:t>秒內，仍在可接受範圍內。</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22</a:t>
            </a:fld>
            <a:endParaRPr lang="en-US" altLang="zh-TW"/>
          </a:p>
        </p:txBody>
      </p:sp>
    </p:spTree>
    <p:extLst>
      <p:ext uri="{BB962C8B-B14F-4D97-AF65-F5344CB8AC3E}">
        <p14:creationId xmlns:p14="http://schemas.microsoft.com/office/powerpoint/2010/main" val="3041547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以上是我的實作成果，最後進行結論。</a:t>
            </a:r>
          </a:p>
          <a:p>
            <a:r>
              <a:rPr kumimoji="1" lang="zh-TW" altLang="zh-TW" sz="1200" kern="1200" dirty="0" smtClean="0">
                <a:solidFill>
                  <a:schemeClr val="tx1"/>
                </a:solidFill>
                <a:effectLst/>
                <a:latin typeface="Arial" charset="0"/>
                <a:ea typeface="新細明體" charset="-120"/>
                <a:cs typeface="+mn-cs"/>
              </a:rPr>
              <a:t>與傳統工廠運作方式相比，使用工廠即時監控資訊系統後，利用在工具機及廠區四周設置感應裝置自動收集各項資料，並採用無線網路傳送到系統內透過資料庫進行保存。用以改善傳統工廠因工具機老舊，仍採用人工作業的方式收集及記錄廠區的運作情形。</a:t>
            </a:r>
          </a:p>
          <a:p>
            <a:r>
              <a:rPr kumimoji="1" lang="zh-TW" altLang="zh-TW" sz="1200" kern="1200" dirty="0" smtClean="0">
                <a:solidFill>
                  <a:schemeClr val="tx1"/>
                </a:solidFill>
                <a:effectLst/>
                <a:latin typeface="Arial" charset="0"/>
                <a:ea typeface="新細明體" charset="-120"/>
                <a:cs typeface="+mn-cs"/>
              </a:rPr>
              <a:t>可使用電腦或是智慧型裝置可以隨時監控廠區內的情形，其資料收集時間在連接</a:t>
            </a:r>
            <a:r>
              <a:rPr kumimoji="1" lang="en-US" altLang="zh-TW" sz="1200" kern="1200" dirty="0" smtClean="0">
                <a:solidFill>
                  <a:schemeClr val="tx1"/>
                </a:solidFill>
                <a:effectLst/>
                <a:latin typeface="Arial" charset="0"/>
                <a:ea typeface="新細明體" charset="-120"/>
                <a:cs typeface="+mn-cs"/>
              </a:rPr>
              <a:t>50</a:t>
            </a:r>
            <a:r>
              <a:rPr kumimoji="1" lang="zh-TW" altLang="zh-TW" sz="1200" kern="1200" dirty="0" smtClean="0">
                <a:solidFill>
                  <a:schemeClr val="tx1"/>
                </a:solidFill>
                <a:effectLst/>
                <a:latin typeface="Arial" charset="0"/>
                <a:ea typeface="新細明體" charset="-120"/>
                <a:cs typeface="+mn-cs"/>
              </a:rPr>
              <a:t>台感應裝置的情況下仍可以在</a:t>
            </a:r>
            <a:r>
              <a:rPr kumimoji="1" lang="en-US" altLang="zh-TW" sz="1200" kern="1200" dirty="0" smtClean="0">
                <a:solidFill>
                  <a:schemeClr val="tx1"/>
                </a:solidFill>
                <a:effectLst/>
                <a:latin typeface="Arial" charset="0"/>
                <a:ea typeface="新細明體" charset="-120"/>
                <a:cs typeface="+mn-cs"/>
              </a:rPr>
              <a:t>5</a:t>
            </a:r>
            <a:r>
              <a:rPr kumimoji="1" lang="zh-TW" altLang="zh-TW" sz="1200" kern="1200" dirty="0" smtClean="0">
                <a:solidFill>
                  <a:schemeClr val="tx1"/>
                </a:solidFill>
                <a:effectLst/>
                <a:latin typeface="Arial" charset="0"/>
                <a:ea typeface="新細明體" charset="-120"/>
                <a:cs typeface="+mn-cs"/>
              </a:rPr>
              <a:t>秒內回應，比起傳統工廠利用人力巡邏的方式更加有效率。</a:t>
            </a:r>
          </a:p>
          <a:p>
            <a:r>
              <a:rPr kumimoji="1" lang="zh-TW" altLang="zh-TW" sz="1200" kern="1200" dirty="0" smtClean="0">
                <a:solidFill>
                  <a:schemeClr val="tx1"/>
                </a:solidFill>
                <a:effectLst/>
                <a:latin typeface="Arial" charset="0"/>
                <a:ea typeface="新細明體" charset="-120"/>
                <a:cs typeface="+mn-cs"/>
              </a:rPr>
              <a:t>系統也提供查詢作業可以顯示過往的運作情形，依照過往資料搭配目前的即時運作狀態調整工廠產能找出最有效率的方式，為智慧化工廠目的作準備。</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23</a:t>
            </a:fld>
            <a:endParaRPr lang="en-US" altLang="zh-TW"/>
          </a:p>
        </p:txBody>
      </p:sp>
    </p:spTree>
    <p:extLst>
      <p:ext uri="{BB962C8B-B14F-4D97-AF65-F5344CB8AC3E}">
        <p14:creationId xmlns:p14="http://schemas.microsoft.com/office/powerpoint/2010/main" val="711637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24</a:t>
            </a:fld>
            <a:endParaRPr lang="en-US" altLang="zh-TW"/>
          </a:p>
        </p:txBody>
      </p:sp>
    </p:spTree>
    <p:extLst>
      <p:ext uri="{BB962C8B-B14F-4D97-AF65-F5344CB8AC3E}">
        <p14:creationId xmlns:p14="http://schemas.microsoft.com/office/powerpoint/2010/main" val="2338055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25</a:t>
            </a:fld>
            <a:endParaRPr lang="en-US" altLang="zh-TW"/>
          </a:p>
        </p:txBody>
      </p:sp>
    </p:spTree>
    <p:extLst>
      <p:ext uri="{BB962C8B-B14F-4D97-AF65-F5344CB8AC3E}">
        <p14:creationId xmlns:p14="http://schemas.microsoft.com/office/powerpoint/2010/main" val="2773661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26</a:t>
            </a:fld>
            <a:endParaRPr lang="en-US" altLang="zh-TW"/>
          </a:p>
        </p:txBody>
      </p:sp>
    </p:spTree>
    <p:extLst>
      <p:ext uri="{BB962C8B-B14F-4D97-AF65-F5344CB8AC3E}">
        <p14:creationId xmlns:p14="http://schemas.microsoft.com/office/powerpoint/2010/main" val="3810431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此次研究主要是協助傳統工廠升級，從這張圖來看，第四次工業革命是藉由將資料數位化並加以收集分析，達到智慧生產。而為達到智慧化，要先可以收集工廠內工具機的各項資訊，這也是此次研究的主要目的。</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3</a:t>
            </a:fld>
            <a:endParaRPr lang="en-US" altLang="zh-TW"/>
          </a:p>
        </p:txBody>
      </p:sp>
    </p:spTree>
    <p:extLst>
      <p:ext uri="{BB962C8B-B14F-4D97-AF65-F5344CB8AC3E}">
        <p14:creationId xmlns:p14="http://schemas.microsoft.com/office/powerpoint/2010/main" val="63006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目前傳統工廠若要得知工廠內環境的資訊，像是透過圖中這種大型</a:t>
            </a:r>
            <a:r>
              <a:rPr kumimoji="1" lang="en-US" altLang="zh-TW" sz="1200" kern="1200" dirty="0" smtClean="0">
                <a:solidFill>
                  <a:schemeClr val="tx1"/>
                </a:solidFill>
                <a:effectLst/>
                <a:latin typeface="Arial" charset="0"/>
                <a:ea typeface="新細明體" charset="-120"/>
                <a:cs typeface="+mn-cs"/>
              </a:rPr>
              <a:t>LED</a:t>
            </a:r>
            <a:r>
              <a:rPr kumimoji="1" lang="zh-TW" altLang="zh-TW" sz="1200" kern="1200" dirty="0" smtClean="0">
                <a:solidFill>
                  <a:schemeClr val="tx1"/>
                </a:solidFill>
                <a:effectLst/>
                <a:latin typeface="Arial" charset="0"/>
                <a:ea typeface="新細明體" charset="-120"/>
                <a:cs typeface="+mn-cs"/>
              </a:rPr>
              <a:t>顯示器顯示廠內的溫濕度資訊，但只能看到當下的資訊，無法查詢過往的資料。</a:t>
            </a:r>
          </a:p>
          <a:p>
            <a:r>
              <a:rPr kumimoji="1" lang="zh-TW" altLang="zh-TW" sz="1200" kern="1200" dirty="0" smtClean="0">
                <a:solidFill>
                  <a:schemeClr val="tx1"/>
                </a:solidFill>
                <a:effectLst/>
                <a:latin typeface="Arial" charset="0"/>
                <a:ea typeface="新細明體" charset="-120"/>
                <a:cs typeface="+mn-cs"/>
              </a:rPr>
              <a:t>另外像右邊這兩台工具機由於機型老舊，無可觀察的螢幕了解工具機資訊，</a:t>
            </a:r>
            <a:r>
              <a:rPr lang="zh-TW" altLang="en-US" dirty="0" smtClean="0">
                <a:latin typeface="標楷體" panose="03000509000000000000" pitchFamily="65" charset="-120"/>
                <a:ea typeface="標楷體" panose="03000509000000000000" pitchFamily="65" charset="-120"/>
              </a:rPr>
              <a:t>若無人在現場，則無法得知工具機出現問題</a:t>
            </a:r>
            <a:r>
              <a:rPr kumimoji="1" lang="zh-TW" altLang="zh-TW" sz="1200" kern="1200" dirty="0" smtClean="0">
                <a:solidFill>
                  <a:schemeClr val="tx1"/>
                </a:solidFill>
                <a:effectLst/>
                <a:latin typeface="Arial" charset="0"/>
                <a:ea typeface="新細明體" charset="-120"/>
                <a:cs typeface="+mn-cs"/>
              </a:rPr>
              <a:t>，造成執行效率不佳。</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4</a:t>
            </a:fld>
            <a:endParaRPr lang="en-US" altLang="zh-TW"/>
          </a:p>
        </p:txBody>
      </p:sp>
    </p:spTree>
    <p:extLst>
      <p:ext uri="{BB962C8B-B14F-4D97-AF65-F5344CB8AC3E}">
        <p14:creationId xmlns:p14="http://schemas.microsoft.com/office/powerpoint/2010/main" val="1085705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綜觀上述問題，本研究提出無須汰換現有工具機設備，透過在工具機旁安裝感應裝置即可使用電腦或是智慧型手機進行監控，以達到三大目的，第一自動收集及保存資料，第二增加資料傳輸能力，最後解決缺乏遠端即時監控方式。</a:t>
            </a: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5</a:t>
            </a:fld>
            <a:endParaRPr lang="en-US" altLang="zh-TW"/>
          </a:p>
        </p:txBody>
      </p:sp>
    </p:spTree>
    <p:extLst>
      <p:ext uri="{BB962C8B-B14F-4D97-AF65-F5344CB8AC3E}">
        <p14:creationId xmlns:p14="http://schemas.microsoft.com/office/powerpoint/2010/main" val="2938717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接下來跟各位報告在研究中會使用到的相關技術，首先前端網頁用到的技術響應式網頁設計</a:t>
            </a:r>
            <a:r>
              <a:rPr kumimoji="1" lang="en-US" altLang="zh-TW" sz="1200" kern="1200" dirty="0" smtClean="0">
                <a:solidFill>
                  <a:schemeClr val="tx1"/>
                </a:solidFill>
                <a:effectLst/>
                <a:latin typeface="Arial" charset="0"/>
                <a:ea typeface="新細明體" charset="-120"/>
                <a:cs typeface="+mn-cs"/>
              </a:rPr>
              <a:t>-RWD</a:t>
            </a:r>
            <a:r>
              <a:rPr kumimoji="1" lang="zh-TW" altLang="zh-TW" sz="1200" kern="1200" dirty="0" smtClean="0">
                <a:solidFill>
                  <a:schemeClr val="tx1"/>
                </a:solidFill>
                <a:effectLst/>
                <a:latin typeface="Arial" charset="0"/>
                <a:ea typeface="新細明體" charset="-120"/>
                <a:cs typeface="+mn-cs"/>
              </a:rPr>
              <a:t>，透過</a:t>
            </a:r>
            <a:r>
              <a:rPr kumimoji="1" lang="en-US" altLang="zh-TW" sz="1200" kern="1200" dirty="0" smtClean="0">
                <a:solidFill>
                  <a:schemeClr val="tx1"/>
                </a:solidFill>
                <a:effectLst/>
                <a:latin typeface="Arial" charset="0"/>
                <a:ea typeface="新細明體" charset="-120"/>
                <a:cs typeface="+mn-cs"/>
              </a:rPr>
              <a:t>RWD</a:t>
            </a:r>
            <a:r>
              <a:rPr kumimoji="1" lang="zh-TW" altLang="zh-TW" sz="1200" kern="1200" dirty="0" smtClean="0">
                <a:solidFill>
                  <a:schemeClr val="tx1"/>
                </a:solidFill>
                <a:effectLst/>
                <a:latin typeface="Arial" charset="0"/>
                <a:ea typeface="新細明體" charset="-120"/>
                <a:cs typeface="+mn-cs"/>
              </a:rPr>
              <a:t>網頁會依據螢幕尺寸作調整，讓工廠人員在使用不同裝置瀏覽系統時皆可看到同樣畫面，減少需要對網頁進行額外的平移或縮放等操作，增加瀏覽的便利性。</a:t>
            </a: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6</a:t>
            </a:fld>
            <a:endParaRPr lang="en-US" altLang="zh-TW"/>
          </a:p>
        </p:txBody>
      </p:sp>
    </p:spTree>
    <p:extLst>
      <p:ext uri="{BB962C8B-B14F-4D97-AF65-F5344CB8AC3E}">
        <p14:creationId xmlns:p14="http://schemas.microsoft.com/office/powerpoint/2010/main" val="2485531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sz="1200" b="0" i="0" kern="1200" dirty="0" smtClean="0">
                <a:solidFill>
                  <a:schemeClr val="tx1"/>
                </a:solidFill>
                <a:effectLst/>
                <a:latin typeface="Arial" charset="0"/>
                <a:ea typeface="新細明體" charset="-120"/>
                <a:cs typeface="+mn-cs"/>
              </a:rPr>
              <a:t>1. </a:t>
            </a:r>
            <a:r>
              <a:rPr kumimoji="1" lang="zh-TW" altLang="en-US" sz="1200" b="0" i="0" kern="1200" dirty="0" smtClean="0">
                <a:solidFill>
                  <a:schemeClr val="tx1"/>
                </a:solidFill>
                <a:effectLst/>
                <a:latin typeface="Arial" charset="0"/>
                <a:ea typeface="新細明體" charset="-120"/>
                <a:cs typeface="+mn-cs"/>
              </a:rPr>
              <a:t>當使用者透過瀏覽器發動請求，會包含使用者所請求的訊息、請求的網址及其它的資訊。</a:t>
            </a:r>
            <a:br>
              <a:rPr kumimoji="1" lang="zh-TW" altLang="en-US" sz="1200" b="0" i="0" kern="1200" dirty="0" smtClean="0">
                <a:solidFill>
                  <a:schemeClr val="tx1"/>
                </a:solidFill>
                <a:effectLst/>
                <a:latin typeface="Arial" charset="0"/>
                <a:ea typeface="新細明體" charset="-120"/>
                <a:cs typeface="+mn-cs"/>
              </a:rPr>
            </a:br>
            <a:r>
              <a:rPr kumimoji="1" lang="en-US" altLang="zh-TW" sz="1200" b="0" i="0" kern="1200" dirty="0" smtClean="0">
                <a:solidFill>
                  <a:schemeClr val="tx1"/>
                </a:solidFill>
                <a:effectLst/>
                <a:latin typeface="Arial" charset="0"/>
                <a:ea typeface="新細明體" charset="-120"/>
                <a:cs typeface="+mn-cs"/>
              </a:rPr>
              <a:t>2. </a:t>
            </a:r>
            <a:r>
              <a:rPr kumimoji="1" lang="zh-TW" altLang="en-US" sz="1200" b="0" i="0" kern="1200" dirty="0" smtClean="0">
                <a:solidFill>
                  <a:schemeClr val="tx1"/>
                </a:solidFill>
                <a:effectLst/>
                <a:latin typeface="Arial" charset="0"/>
                <a:ea typeface="新細明體" charset="-120"/>
                <a:cs typeface="+mn-cs"/>
              </a:rPr>
              <a:t>當請求透過瀏覽器傳送到伺服器後，會先被前端控制器（</a:t>
            </a:r>
            <a:r>
              <a:rPr kumimoji="1" lang="en-US" altLang="zh-TW" sz="1200" b="0" i="0" kern="1200" dirty="0" err="1" smtClean="0">
                <a:solidFill>
                  <a:schemeClr val="tx1"/>
                </a:solidFill>
                <a:effectLst/>
                <a:latin typeface="Arial" charset="0"/>
                <a:ea typeface="新細明體" charset="-120"/>
                <a:cs typeface="+mn-cs"/>
              </a:rPr>
              <a:t>DispatcherServlet</a:t>
            </a:r>
            <a:r>
              <a:rPr kumimoji="1" lang="zh-TW" altLang="en-US" sz="1200" b="0" i="0" kern="1200" dirty="0" smtClean="0">
                <a:solidFill>
                  <a:schemeClr val="tx1"/>
                </a:solidFill>
                <a:effectLst/>
                <a:latin typeface="Arial" charset="0"/>
                <a:ea typeface="新細明體" charset="-120"/>
                <a:cs typeface="+mn-cs"/>
              </a:rPr>
              <a:t>）捕捉進行處理，根據請求包含的訊息及網址查詢註解或是 </a:t>
            </a:r>
            <a:r>
              <a:rPr kumimoji="1" lang="en-US" altLang="zh-TW" sz="1200" b="0" i="0" kern="1200" dirty="0" smtClean="0">
                <a:solidFill>
                  <a:schemeClr val="tx1"/>
                </a:solidFill>
                <a:effectLst/>
                <a:latin typeface="Arial" charset="0"/>
                <a:ea typeface="新細明體" charset="-120"/>
                <a:cs typeface="+mn-cs"/>
              </a:rPr>
              <a:t>XML </a:t>
            </a:r>
            <a:r>
              <a:rPr kumimoji="1" lang="zh-TW" altLang="en-US" sz="1200" b="0" i="0" kern="1200" dirty="0" smtClean="0">
                <a:solidFill>
                  <a:schemeClr val="tx1"/>
                </a:solidFill>
                <a:effectLst/>
                <a:latin typeface="Arial" charset="0"/>
                <a:ea typeface="新細明體" charset="-120"/>
                <a:cs typeface="+mn-cs"/>
              </a:rPr>
              <a:t>設定檔找到對應的處理映射器（</a:t>
            </a:r>
            <a:r>
              <a:rPr kumimoji="1" lang="en-US" altLang="zh-TW" sz="1200" b="0" i="0" kern="1200" dirty="0" err="1" smtClean="0">
                <a:solidFill>
                  <a:schemeClr val="tx1"/>
                </a:solidFill>
                <a:effectLst/>
                <a:latin typeface="Arial" charset="0"/>
                <a:ea typeface="新細明體" charset="-120"/>
                <a:cs typeface="+mn-cs"/>
              </a:rPr>
              <a:t>HanderMapping</a:t>
            </a:r>
            <a:r>
              <a:rPr kumimoji="1" lang="zh-TW" altLang="en-US" sz="1200" b="0" i="0" kern="1200" dirty="0" smtClean="0">
                <a:solidFill>
                  <a:schemeClr val="tx1"/>
                </a:solidFill>
                <a:effectLst/>
                <a:latin typeface="Arial" charset="0"/>
                <a:ea typeface="新細明體" charset="-120"/>
                <a:cs typeface="+mn-cs"/>
              </a:rPr>
              <a:t>）。</a:t>
            </a:r>
            <a:br>
              <a:rPr kumimoji="1" lang="zh-TW" altLang="en-US" sz="1200" b="0" i="0" kern="1200" dirty="0" smtClean="0">
                <a:solidFill>
                  <a:schemeClr val="tx1"/>
                </a:solidFill>
                <a:effectLst/>
                <a:latin typeface="Arial" charset="0"/>
                <a:ea typeface="新細明體" charset="-120"/>
                <a:cs typeface="+mn-cs"/>
              </a:rPr>
            </a:br>
            <a:r>
              <a:rPr kumimoji="1" lang="en-US" altLang="zh-TW" sz="1200" b="0" i="0" kern="1200" dirty="0" smtClean="0">
                <a:solidFill>
                  <a:schemeClr val="tx1"/>
                </a:solidFill>
                <a:effectLst/>
                <a:latin typeface="Arial" charset="0"/>
                <a:ea typeface="新細明體" charset="-120"/>
                <a:cs typeface="+mn-cs"/>
              </a:rPr>
              <a:t>3. </a:t>
            </a:r>
            <a:r>
              <a:rPr kumimoji="1" lang="zh-TW" altLang="en-US" sz="1200" b="0" i="0" kern="1200" dirty="0" smtClean="0">
                <a:solidFill>
                  <a:schemeClr val="tx1"/>
                </a:solidFill>
                <a:effectLst/>
                <a:latin typeface="Arial" charset="0"/>
                <a:ea typeface="新細明體" charset="-120"/>
                <a:cs typeface="+mn-cs"/>
              </a:rPr>
              <a:t>前端控制器根據處理映射器的回覆查詢該請求要交給哪一個控制器（</a:t>
            </a:r>
            <a:r>
              <a:rPr kumimoji="1" lang="en-US" altLang="zh-TW" sz="1200" b="0" i="0" kern="1200" dirty="0" smtClean="0">
                <a:solidFill>
                  <a:schemeClr val="tx1"/>
                </a:solidFill>
                <a:effectLst/>
                <a:latin typeface="Arial" charset="0"/>
                <a:ea typeface="新細明體" charset="-120"/>
                <a:cs typeface="+mn-cs"/>
              </a:rPr>
              <a:t>Controller</a:t>
            </a:r>
            <a:r>
              <a:rPr kumimoji="1" lang="zh-TW" altLang="en-US" sz="1200" b="0" i="0" kern="1200" dirty="0" smtClean="0">
                <a:solidFill>
                  <a:schemeClr val="tx1"/>
                </a:solidFill>
                <a:effectLst/>
                <a:latin typeface="Arial" charset="0"/>
                <a:ea typeface="新細明體" charset="-120"/>
                <a:cs typeface="+mn-cs"/>
              </a:rPr>
              <a:t>）進行處理。</a:t>
            </a:r>
            <a:br>
              <a:rPr kumimoji="1" lang="zh-TW" altLang="en-US" sz="1200" b="0" i="0" kern="1200" dirty="0" smtClean="0">
                <a:solidFill>
                  <a:schemeClr val="tx1"/>
                </a:solidFill>
                <a:effectLst/>
                <a:latin typeface="Arial" charset="0"/>
                <a:ea typeface="新細明體" charset="-120"/>
                <a:cs typeface="+mn-cs"/>
              </a:rPr>
            </a:br>
            <a:r>
              <a:rPr kumimoji="1" lang="en-US" altLang="zh-TW" sz="1200" b="0" i="0" kern="1200" dirty="0" smtClean="0">
                <a:solidFill>
                  <a:schemeClr val="tx1"/>
                </a:solidFill>
                <a:effectLst/>
                <a:latin typeface="Arial" charset="0"/>
                <a:ea typeface="新細明體" charset="-120"/>
                <a:cs typeface="+mn-cs"/>
              </a:rPr>
              <a:t>4. </a:t>
            </a:r>
            <a:r>
              <a:rPr kumimoji="1" lang="zh-TW" altLang="en-US" sz="1200" b="0" i="0" kern="1200" dirty="0" smtClean="0">
                <a:solidFill>
                  <a:schemeClr val="tx1"/>
                </a:solidFill>
                <a:effectLst/>
                <a:latin typeface="Arial" charset="0"/>
                <a:ea typeface="新細明體" charset="-120"/>
                <a:cs typeface="+mn-cs"/>
              </a:rPr>
              <a:t>前端控制器依據選定控制器後會將請求交給該控制器。</a:t>
            </a:r>
            <a:r>
              <a:rPr kumimoji="1" lang="en-US" altLang="zh-TW" sz="1200" b="0" i="0" kern="1200" dirty="0" smtClean="0">
                <a:solidFill>
                  <a:schemeClr val="tx1"/>
                </a:solidFill>
                <a:effectLst/>
                <a:latin typeface="Arial" charset="0"/>
                <a:ea typeface="新細明體" charset="-120"/>
                <a:cs typeface="+mn-cs"/>
              </a:rPr>
              <a:t>5. </a:t>
            </a:r>
            <a:r>
              <a:rPr kumimoji="1" lang="zh-TW" altLang="en-US" sz="1200" b="0" i="0" kern="1200" dirty="0" smtClean="0">
                <a:solidFill>
                  <a:schemeClr val="tx1"/>
                </a:solidFill>
                <a:effectLst/>
                <a:latin typeface="Arial" charset="0"/>
                <a:ea typeface="新細明體" charset="-120"/>
                <a:cs typeface="+mn-cs"/>
              </a:rPr>
              <a:t>控制器根據訊息的內容找到適合的業務邏輯和方法進行處理並將處理後的內容轉換成模型和視圖名稱回覆給前端控制器。</a:t>
            </a:r>
            <a:r>
              <a:rPr kumimoji="1" lang="en-US" altLang="zh-TW" sz="1200" b="0" i="0" kern="1200" dirty="0" smtClean="0">
                <a:solidFill>
                  <a:schemeClr val="tx1"/>
                </a:solidFill>
                <a:effectLst/>
                <a:latin typeface="Arial" charset="0"/>
                <a:ea typeface="新細明體" charset="-120"/>
                <a:cs typeface="+mn-cs"/>
              </a:rPr>
              <a:t>6. </a:t>
            </a:r>
            <a:r>
              <a:rPr kumimoji="1" lang="zh-TW" altLang="en-US" sz="1200" b="0" i="0" kern="1200" dirty="0" smtClean="0">
                <a:solidFill>
                  <a:schemeClr val="tx1"/>
                </a:solidFill>
                <a:effectLst/>
                <a:latin typeface="Arial" charset="0"/>
                <a:ea typeface="新細明體" charset="-120"/>
                <a:cs typeface="+mn-cs"/>
              </a:rPr>
              <a:t>前端控制器使用視圖解析器（</a:t>
            </a:r>
            <a:r>
              <a:rPr kumimoji="1" lang="en-US" altLang="zh-TW" sz="1200" b="0" i="0" kern="1200" dirty="0" err="1" smtClean="0">
                <a:solidFill>
                  <a:schemeClr val="tx1"/>
                </a:solidFill>
                <a:effectLst/>
                <a:latin typeface="Arial" charset="0"/>
                <a:ea typeface="新細明體" charset="-120"/>
                <a:cs typeface="+mn-cs"/>
              </a:rPr>
              <a:t>ViewResolver</a:t>
            </a:r>
            <a:r>
              <a:rPr kumimoji="1" lang="zh-TW" altLang="en-US" sz="1200" b="0" i="0" kern="1200" dirty="0" smtClean="0">
                <a:solidFill>
                  <a:schemeClr val="tx1"/>
                </a:solidFill>
                <a:effectLst/>
                <a:latin typeface="Arial" charset="0"/>
                <a:ea typeface="新細明體" charset="-120"/>
                <a:cs typeface="+mn-cs"/>
              </a:rPr>
              <a:t>），依據視圖名稱匹配具體的視圖物件。</a:t>
            </a:r>
            <a:r>
              <a:rPr kumimoji="1" lang="en-US" altLang="zh-TW" sz="1200" b="0" i="0" kern="1200" dirty="0" smtClean="0">
                <a:solidFill>
                  <a:schemeClr val="tx1"/>
                </a:solidFill>
                <a:effectLst/>
                <a:latin typeface="Arial" charset="0"/>
                <a:ea typeface="新細明體" charset="-120"/>
                <a:cs typeface="+mn-cs"/>
              </a:rPr>
              <a:t>7. </a:t>
            </a:r>
            <a:r>
              <a:rPr kumimoji="1" lang="zh-TW" altLang="en-US" sz="1200" b="0" i="0" kern="1200" dirty="0" smtClean="0">
                <a:solidFill>
                  <a:schemeClr val="tx1"/>
                </a:solidFill>
                <a:effectLst/>
                <a:latin typeface="Arial" charset="0"/>
                <a:ea typeface="新細明體" charset="-120"/>
                <a:cs typeface="+mn-cs"/>
              </a:rPr>
              <a:t>視圖</a:t>
            </a:r>
            <a:r>
              <a:rPr kumimoji="1" lang="en-US" altLang="zh-TW" sz="1200" b="0" i="0" kern="1200" dirty="0" smtClean="0">
                <a:solidFill>
                  <a:schemeClr val="tx1"/>
                </a:solidFill>
                <a:effectLst/>
                <a:latin typeface="Arial" charset="0"/>
                <a:ea typeface="新細明體" charset="-120"/>
                <a:cs typeface="+mn-cs"/>
              </a:rPr>
              <a:t>(View)</a:t>
            </a:r>
            <a:r>
              <a:rPr kumimoji="1" lang="zh-TW" altLang="en-US" sz="1200" b="0" i="0" kern="1200" dirty="0" smtClean="0">
                <a:solidFill>
                  <a:schemeClr val="tx1"/>
                </a:solidFill>
                <a:effectLst/>
                <a:latin typeface="Arial" charset="0"/>
                <a:ea typeface="新細明體" charset="-120"/>
                <a:cs typeface="+mn-cs"/>
              </a:rPr>
              <a:t>會在結合模型資料內容與匹配到的視圖物件進行渲染生成畫面。</a:t>
            </a:r>
            <a:r>
              <a:rPr kumimoji="1" lang="en-US" altLang="zh-TW" sz="1200" b="0" i="0" kern="1200" dirty="0" smtClean="0">
                <a:solidFill>
                  <a:schemeClr val="tx1"/>
                </a:solidFill>
                <a:effectLst/>
                <a:latin typeface="Arial" charset="0"/>
                <a:ea typeface="新細明體" charset="-120"/>
                <a:cs typeface="+mn-cs"/>
              </a:rPr>
              <a:t>8. </a:t>
            </a:r>
            <a:r>
              <a:rPr kumimoji="1" lang="zh-TW" altLang="en-US" sz="1200" b="0" i="0" kern="1200" dirty="0" smtClean="0">
                <a:solidFill>
                  <a:schemeClr val="tx1"/>
                </a:solidFill>
                <a:effectLst/>
                <a:latin typeface="Arial" charset="0"/>
                <a:ea typeface="新細明體" charset="-120"/>
                <a:cs typeface="+mn-cs"/>
              </a:rPr>
              <a:t>前端控制器最後會將渲染的畫面傳遞至瀏覽器呈現給使用者。</a:t>
            </a:r>
            <a:r>
              <a:rPr lang="zh-TW" altLang="en-US" dirty="0" smtClean="0"/>
              <a:t> </a:t>
            </a:r>
            <a:br>
              <a:rPr lang="zh-TW" altLang="en-US" dirty="0" smtClean="0"/>
            </a:b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7</a:t>
            </a:fld>
            <a:endParaRPr lang="en-US" altLang="zh-TW"/>
          </a:p>
        </p:txBody>
      </p:sp>
    </p:spTree>
    <p:extLst>
      <p:ext uri="{BB962C8B-B14F-4D97-AF65-F5344CB8AC3E}">
        <p14:creationId xmlns:p14="http://schemas.microsoft.com/office/powerpoint/2010/main" val="3515439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跟各位講解讀取工具機資訊用到的感應裝置，</a:t>
            </a:r>
            <a:r>
              <a:rPr kumimoji="1" lang="en-US" altLang="zh-TW" sz="1200" kern="1200" dirty="0" err="1" smtClean="0">
                <a:solidFill>
                  <a:schemeClr val="tx1"/>
                </a:solidFill>
                <a:effectLst/>
                <a:latin typeface="Arial" charset="0"/>
                <a:ea typeface="新細明體" charset="-120"/>
                <a:cs typeface="+mn-cs"/>
              </a:rPr>
              <a:t>WeMos</a:t>
            </a:r>
            <a:r>
              <a:rPr kumimoji="1" lang="en-US" altLang="zh-TW" sz="1200" kern="1200" dirty="0" smtClean="0">
                <a:solidFill>
                  <a:schemeClr val="tx1"/>
                </a:solidFill>
                <a:effectLst/>
                <a:latin typeface="Arial" charset="0"/>
                <a:ea typeface="新細明體" charset="-120"/>
                <a:cs typeface="+mn-cs"/>
              </a:rPr>
              <a:t> D1 </a:t>
            </a:r>
            <a:r>
              <a:rPr kumimoji="1" lang="en-US" altLang="zh-TW" sz="1200" kern="1200" dirty="0" err="1" smtClean="0">
                <a:solidFill>
                  <a:schemeClr val="tx1"/>
                </a:solidFill>
                <a:effectLst/>
                <a:latin typeface="Arial" charset="0"/>
                <a:ea typeface="新細明體" charset="-120"/>
                <a:cs typeface="+mn-cs"/>
              </a:rPr>
              <a:t>WiFI</a:t>
            </a:r>
            <a:r>
              <a:rPr kumimoji="1" lang="zh-TW" altLang="zh-TW" sz="1200" kern="1200" dirty="0" smtClean="0">
                <a:solidFill>
                  <a:schemeClr val="tx1"/>
                </a:solidFill>
                <a:effectLst/>
                <a:latin typeface="Arial" charset="0"/>
                <a:ea typeface="新細明體" charset="-120"/>
                <a:cs typeface="+mn-cs"/>
              </a:rPr>
              <a:t>，其基於開放原始碼的</a:t>
            </a:r>
            <a:r>
              <a:rPr kumimoji="1" lang="en-US" altLang="zh-TW" sz="1200" kern="1200" dirty="0" smtClean="0">
                <a:solidFill>
                  <a:schemeClr val="tx1"/>
                </a:solidFill>
                <a:effectLst/>
                <a:latin typeface="Arial" charset="0"/>
                <a:ea typeface="新細明體" charset="-120"/>
                <a:cs typeface="+mn-cs"/>
              </a:rPr>
              <a:t>I/O</a:t>
            </a:r>
            <a:r>
              <a:rPr kumimoji="1" lang="zh-TW" altLang="zh-TW" sz="1200" kern="1200" dirty="0" smtClean="0">
                <a:solidFill>
                  <a:schemeClr val="tx1"/>
                </a:solidFill>
                <a:effectLst/>
                <a:latin typeface="Arial" charset="0"/>
                <a:ea typeface="新細明體" charset="-120"/>
                <a:cs typeface="+mn-cs"/>
              </a:rPr>
              <a:t>微電腦控制器，能簡單的透過感應模組收集周遭環境的變化及控制裝置等特性。</a:t>
            </a:r>
          </a:p>
          <a:p>
            <a:r>
              <a:rPr kumimoji="1" lang="zh-TW" altLang="zh-TW" sz="1200" kern="1200" dirty="0" smtClean="0">
                <a:solidFill>
                  <a:schemeClr val="tx1"/>
                </a:solidFill>
                <a:effectLst/>
                <a:latin typeface="Arial" charset="0"/>
                <a:ea typeface="新細明體" charset="-120"/>
                <a:cs typeface="+mn-cs"/>
              </a:rPr>
              <a:t>其具有內建</a:t>
            </a:r>
            <a:r>
              <a:rPr kumimoji="1" lang="en-US" altLang="zh-TW" sz="1200" kern="1200" dirty="0" err="1" smtClean="0">
                <a:solidFill>
                  <a:schemeClr val="tx1"/>
                </a:solidFill>
                <a:effectLst/>
                <a:latin typeface="Arial" charset="0"/>
                <a:ea typeface="新細明體" charset="-120"/>
                <a:cs typeface="+mn-cs"/>
              </a:rPr>
              <a:t>WiFi</a:t>
            </a:r>
            <a:r>
              <a:rPr kumimoji="1" lang="zh-TW" altLang="zh-TW" sz="1200" kern="1200" dirty="0" smtClean="0">
                <a:solidFill>
                  <a:schemeClr val="tx1"/>
                </a:solidFill>
                <a:effectLst/>
                <a:latin typeface="Arial" charset="0"/>
                <a:ea typeface="新細明體" charset="-120"/>
                <a:cs typeface="+mn-cs"/>
              </a:rPr>
              <a:t>的優勢，不用額外連接</a:t>
            </a:r>
            <a:r>
              <a:rPr kumimoji="1" lang="en-US" altLang="zh-TW" sz="1200" kern="1200" dirty="0" err="1" smtClean="0">
                <a:solidFill>
                  <a:schemeClr val="tx1"/>
                </a:solidFill>
                <a:effectLst/>
                <a:latin typeface="Arial" charset="0"/>
                <a:ea typeface="新細明體" charset="-120"/>
                <a:cs typeface="+mn-cs"/>
              </a:rPr>
              <a:t>WiFi</a:t>
            </a:r>
            <a:r>
              <a:rPr kumimoji="1" lang="zh-TW" altLang="zh-TW" sz="1200" kern="1200" dirty="0" smtClean="0">
                <a:solidFill>
                  <a:schemeClr val="tx1"/>
                </a:solidFill>
                <a:effectLst/>
                <a:latin typeface="Arial" charset="0"/>
                <a:ea typeface="新細明體" charset="-120"/>
                <a:cs typeface="+mn-cs"/>
              </a:rPr>
              <a:t>模組。</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8</a:t>
            </a:fld>
            <a:endParaRPr lang="en-US" altLang="zh-TW"/>
          </a:p>
        </p:txBody>
      </p:sp>
    </p:spTree>
    <p:extLst>
      <p:ext uri="{BB962C8B-B14F-4D97-AF65-F5344CB8AC3E}">
        <p14:creationId xmlns:p14="http://schemas.microsoft.com/office/powerpoint/2010/main" val="2354351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利用利用感應裝置，控制各種感應模組運作來讀取工具機的資料。</a:t>
            </a:r>
          </a:p>
          <a:p>
            <a:r>
              <a:rPr kumimoji="1" lang="zh-TW" altLang="zh-TW" sz="1200" kern="1200" dirty="0" smtClean="0">
                <a:solidFill>
                  <a:schemeClr val="tx1"/>
                </a:solidFill>
                <a:effectLst/>
                <a:latin typeface="Arial" charset="0"/>
                <a:ea typeface="新細明體" charset="-120"/>
                <a:cs typeface="+mn-cs"/>
              </a:rPr>
              <a:t>本次使用的感應模組如表所示，工廠人員可以依照工具機及廠區的特性選擇適合的感應模組進行安裝，隨時監控整個工廠內的狀況。</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9</a:t>
            </a:fld>
            <a:endParaRPr lang="en-US" altLang="zh-TW"/>
          </a:p>
        </p:txBody>
      </p:sp>
    </p:spTree>
    <p:extLst>
      <p:ext uri="{BB962C8B-B14F-4D97-AF65-F5344CB8AC3E}">
        <p14:creationId xmlns:p14="http://schemas.microsoft.com/office/powerpoint/2010/main" val="20955219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4" name="Picture 69" descr="MMS PT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Rectangle 7"/>
          <p:cNvSpPr>
            <a:spLocks noGrp="1" noChangeArrowheads="1"/>
          </p:cNvSpPr>
          <p:nvPr>
            <p:ph type="ctrTitle"/>
          </p:nvPr>
        </p:nvSpPr>
        <p:spPr>
          <a:xfrm>
            <a:off x="611188" y="1916113"/>
            <a:ext cx="7958137" cy="1223962"/>
          </a:xfrm>
        </p:spPr>
        <p:txBody>
          <a:bodyPr/>
          <a:lstStyle>
            <a:lvl1pPr algn="r">
              <a:defRPr sz="4400"/>
            </a:lvl1pPr>
          </a:lstStyle>
          <a:p>
            <a:r>
              <a:rPr lang="zh-TW" altLang="en-US"/>
              <a:t>按一下以編輯母片標題樣式</a:t>
            </a:r>
          </a:p>
        </p:txBody>
      </p:sp>
      <p:sp>
        <p:nvSpPr>
          <p:cNvPr id="8200" name="Rectangle 8"/>
          <p:cNvSpPr>
            <a:spLocks noGrp="1" noChangeArrowheads="1"/>
          </p:cNvSpPr>
          <p:nvPr>
            <p:ph type="subTitle" idx="1"/>
          </p:nvPr>
        </p:nvSpPr>
        <p:spPr>
          <a:xfrm>
            <a:off x="2555875" y="3644900"/>
            <a:ext cx="6048375" cy="1296988"/>
          </a:xfrm>
        </p:spPr>
        <p:txBody>
          <a:bodyPr/>
          <a:lstStyle>
            <a:lvl1pPr marL="0" indent="0" algn="r">
              <a:buFontTx/>
              <a:buNone/>
              <a:defRPr sz="3200"/>
            </a:lvl1pPr>
          </a:lstStyle>
          <a:p>
            <a:r>
              <a:rPr lang="zh-TW" altLang="en-US"/>
              <a:t>按一下以編輯母片副標題樣式</a:t>
            </a:r>
          </a:p>
        </p:txBody>
      </p:sp>
      <p:sp>
        <p:nvSpPr>
          <p:cNvPr id="6" name="Rectangle 59"/>
          <p:cNvSpPr>
            <a:spLocks noGrp="1" noChangeArrowheads="1"/>
          </p:cNvSpPr>
          <p:nvPr>
            <p:ph type="dt" sz="half" idx="10"/>
          </p:nvPr>
        </p:nvSpPr>
        <p:spPr>
          <a:xfrm>
            <a:off x="900113" y="5949950"/>
            <a:ext cx="2565400" cy="331788"/>
          </a:xfrm>
        </p:spPr>
        <p:txBody>
          <a:bodyPr/>
          <a:lstStyle>
            <a:lvl1pPr>
              <a:defRPr/>
            </a:lvl1pPr>
          </a:lstStyle>
          <a:p>
            <a:pPr>
              <a:defRPr/>
            </a:pPr>
            <a:fld id="{8C099BEE-2601-4C5D-A72F-726CAA75A605}" type="datetime1">
              <a:rPr lang="en-US" altLang="zh-TW"/>
              <a:pPr>
                <a:defRPr/>
              </a:pPr>
              <a:t>12/7/2020</a:t>
            </a:fld>
            <a:endParaRPr lang="en-US" altLang="zh-TW"/>
          </a:p>
        </p:txBody>
      </p:sp>
      <p:sp>
        <p:nvSpPr>
          <p:cNvPr id="7" name="Rectangle 64"/>
          <p:cNvSpPr>
            <a:spLocks noGrp="1" noChangeArrowheads="1"/>
          </p:cNvSpPr>
          <p:nvPr>
            <p:ph type="sldNum" sz="quarter" idx="11"/>
          </p:nvPr>
        </p:nvSpPr>
        <p:spPr/>
        <p:txBody>
          <a:bodyPr/>
          <a:lstStyle>
            <a:lvl1pPr>
              <a:defRPr/>
            </a:lvl1pPr>
          </a:lstStyle>
          <a:p>
            <a:pPr>
              <a:defRPr/>
            </a:pPr>
            <a:fld id="{AF709C80-5BCA-4F29-802A-4178C135EC82}" type="slidenum">
              <a:rPr lang="en-US" altLang="zh-TW"/>
              <a:pPr>
                <a:defRPr/>
              </a:pPr>
              <a:t>‹#›</a:t>
            </a:fld>
            <a:endParaRPr lang="en-US" altLang="zh-TW"/>
          </a:p>
        </p:txBody>
      </p:sp>
      <p:sp>
        <p:nvSpPr>
          <p:cNvPr id="8" name="Rectangle 71"/>
          <p:cNvSpPr>
            <a:spLocks noGrp="1" noChangeArrowheads="1"/>
          </p:cNvSpPr>
          <p:nvPr>
            <p:ph type="ftr" sz="quarter" idx="12"/>
          </p:nvPr>
        </p:nvSpPr>
        <p:spPr>
          <a:xfrm>
            <a:off x="3549650" y="6453188"/>
            <a:ext cx="2967038" cy="288925"/>
          </a:xfrm>
        </p:spPr>
        <p:txBody>
          <a:bodyPr/>
          <a:lstStyle>
            <a:lvl1pPr>
              <a:defRPr/>
            </a:lvl1pPr>
          </a:lstStyle>
          <a:p>
            <a:pPr>
              <a:defRPr/>
            </a:pPr>
            <a:r>
              <a:rPr lang="en-US" altLang="zh-TW"/>
              <a:t>NTUT MMS LAB</a:t>
            </a:r>
          </a:p>
        </p:txBody>
      </p:sp>
    </p:spTree>
    <p:extLst>
      <p:ext uri="{BB962C8B-B14F-4D97-AF65-F5344CB8AC3E}">
        <p14:creationId xmlns:p14="http://schemas.microsoft.com/office/powerpoint/2010/main" val="93364522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C4E2DFA5-4AE4-40BF-8F26-77CEEC4F3A8C}" type="datetime1">
              <a:rPr lang="en-US" altLang="zh-TW"/>
              <a:pPr>
                <a:defRPr/>
              </a:pPr>
              <a:t>12/7/2020</a:t>
            </a:fld>
            <a:endParaRPr lang="en-US" altLang="zh-TW"/>
          </a:p>
        </p:txBody>
      </p:sp>
      <p:sp>
        <p:nvSpPr>
          <p:cNvPr id="5"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6" name="Rectangle 55"/>
          <p:cNvSpPr>
            <a:spLocks noGrp="1" noChangeArrowheads="1"/>
          </p:cNvSpPr>
          <p:nvPr>
            <p:ph type="sldNum" sz="quarter" idx="12"/>
          </p:nvPr>
        </p:nvSpPr>
        <p:spPr>
          <a:ln/>
        </p:spPr>
        <p:txBody>
          <a:bodyPr/>
          <a:lstStyle>
            <a:lvl1pPr>
              <a:defRPr/>
            </a:lvl1pPr>
          </a:lstStyle>
          <a:p>
            <a:pPr>
              <a:defRPr/>
            </a:pPr>
            <a:fld id="{DEA3C390-2A4D-4ECA-BAC0-263C2BF97549}" type="slidenum">
              <a:rPr lang="en-US" altLang="zh-TW"/>
              <a:pPr>
                <a:defRPr/>
              </a:pPr>
              <a:t>‹#›</a:t>
            </a:fld>
            <a:endParaRPr lang="en-US" altLang="zh-TW"/>
          </a:p>
        </p:txBody>
      </p:sp>
    </p:spTree>
    <p:extLst>
      <p:ext uri="{BB962C8B-B14F-4D97-AF65-F5344CB8AC3E}">
        <p14:creationId xmlns:p14="http://schemas.microsoft.com/office/powerpoint/2010/main" val="3776908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904038" y="0"/>
            <a:ext cx="2239962" cy="62261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0"/>
            <a:ext cx="6572250" cy="62261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CE8FFDE2-EAF0-4154-B19D-3D9792B56885}" type="datetime1">
              <a:rPr lang="en-US" altLang="zh-TW"/>
              <a:pPr>
                <a:defRPr/>
              </a:pPr>
              <a:t>12/7/2020</a:t>
            </a:fld>
            <a:endParaRPr lang="en-US" altLang="zh-TW"/>
          </a:p>
        </p:txBody>
      </p:sp>
      <p:sp>
        <p:nvSpPr>
          <p:cNvPr id="5"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6" name="Rectangle 55"/>
          <p:cNvSpPr>
            <a:spLocks noGrp="1" noChangeArrowheads="1"/>
          </p:cNvSpPr>
          <p:nvPr>
            <p:ph type="sldNum" sz="quarter" idx="12"/>
          </p:nvPr>
        </p:nvSpPr>
        <p:spPr>
          <a:ln/>
        </p:spPr>
        <p:txBody>
          <a:bodyPr/>
          <a:lstStyle>
            <a:lvl1pPr>
              <a:defRPr/>
            </a:lvl1pPr>
          </a:lstStyle>
          <a:p>
            <a:pPr>
              <a:defRPr/>
            </a:pPr>
            <a:fld id="{8FB702CC-92DB-4CC6-ABE0-D1D7A169B8B3}" type="slidenum">
              <a:rPr lang="en-US" altLang="zh-TW"/>
              <a:pPr>
                <a:defRPr/>
              </a:pPr>
              <a:t>‹#›</a:t>
            </a:fld>
            <a:endParaRPr lang="en-US" altLang="zh-TW"/>
          </a:p>
        </p:txBody>
      </p:sp>
    </p:spTree>
    <p:extLst>
      <p:ext uri="{BB962C8B-B14F-4D97-AF65-F5344CB8AC3E}">
        <p14:creationId xmlns:p14="http://schemas.microsoft.com/office/powerpoint/2010/main" val="1687701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AndTwoObj">
  <p:cSld name="標題，1 個大物件與 2 個小物件">
    <p:spTree>
      <p:nvGrpSpPr>
        <p:cNvPr id="1" name=""/>
        <p:cNvGrpSpPr/>
        <p:nvPr/>
      </p:nvGrpSpPr>
      <p:grpSpPr>
        <a:xfrm>
          <a:off x="0" y="0"/>
          <a:ext cx="0" cy="0"/>
          <a:chOff x="0" y="0"/>
          <a:chExt cx="0" cy="0"/>
        </a:xfrm>
      </p:grpSpPr>
      <p:graphicFrame>
        <p:nvGraphicFramePr>
          <p:cNvPr id="6" name="Object 62"/>
          <p:cNvGraphicFramePr>
            <a:graphicFrameLocks noChangeAspect="1"/>
          </p:cNvGraphicFramePr>
          <p:nvPr userDrawn="1"/>
        </p:nvGraphicFramePr>
        <p:xfrm>
          <a:off x="0" y="-26988"/>
          <a:ext cx="9144000" cy="6707188"/>
        </p:xfrm>
        <a:graphic>
          <a:graphicData uri="http://schemas.openxmlformats.org/presentationml/2006/ole">
            <mc:AlternateContent xmlns:mc="http://schemas.openxmlformats.org/markup-compatibility/2006">
              <mc:Choice xmlns:v="urn:schemas-microsoft-com:vml" Requires="v">
                <p:oleObj spid="_x0000_s43750" name="PhotoImpact" r:id="rId3" imgW="12673016" imgH="9295238" progId="">
                  <p:embed/>
                </p:oleObj>
              </mc:Choice>
              <mc:Fallback>
                <p:oleObj name="PhotoImpact" r:id="rId3" imgW="12673016" imgH="9295238"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6988"/>
                        <a:ext cx="9144000" cy="670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標題 1"/>
          <p:cNvSpPr>
            <a:spLocks noGrp="1"/>
          </p:cNvSpPr>
          <p:nvPr>
            <p:ph type="title"/>
          </p:nvPr>
        </p:nvSpPr>
        <p:spPr>
          <a:xfrm>
            <a:off x="301625" y="228600"/>
            <a:ext cx="8540750" cy="1143000"/>
          </a:xfr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301625" y="1600200"/>
            <a:ext cx="4194175" cy="44989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600200"/>
            <a:ext cx="4194175" cy="21732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925888"/>
            <a:ext cx="4194175" cy="2173287"/>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dt" sz="half" idx="10"/>
          </p:nvPr>
        </p:nvSpPr>
        <p:spPr/>
        <p:txBody>
          <a:bodyPr/>
          <a:lstStyle>
            <a:lvl1pPr>
              <a:defRPr/>
            </a:lvl1pPr>
          </a:lstStyle>
          <a:p>
            <a:pPr>
              <a:defRPr/>
            </a:pPr>
            <a:fld id="{BA5DE043-31F1-4968-90CF-DF6FAEE98B7F}" type="datetime1">
              <a:rPr lang="en-US" altLang="zh-TW"/>
              <a:pPr>
                <a:defRPr/>
              </a:pPr>
              <a:t>12/7/2020</a:t>
            </a:fld>
            <a:endParaRPr lang="en-US" altLang="zh-TW"/>
          </a:p>
        </p:txBody>
      </p:sp>
      <p:sp>
        <p:nvSpPr>
          <p:cNvPr id="8" name="Rectangle 5"/>
          <p:cNvSpPr>
            <a:spLocks noGrp="1" noChangeArrowheads="1"/>
          </p:cNvSpPr>
          <p:nvPr>
            <p:ph type="ftr" sz="quarter" idx="11"/>
          </p:nvPr>
        </p:nvSpPr>
        <p:spPr/>
        <p:txBody>
          <a:bodyPr/>
          <a:lstStyle>
            <a:lvl1pPr>
              <a:defRPr/>
            </a:lvl1pPr>
          </a:lstStyle>
          <a:p>
            <a:pPr>
              <a:defRPr/>
            </a:pPr>
            <a:r>
              <a:rPr lang="en-US" altLang="zh-TW"/>
              <a:t>NTUT MMS LAB</a:t>
            </a:r>
          </a:p>
        </p:txBody>
      </p:sp>
      <p:sp>
        <p:nvSpPr>
          <p:cNvPr id="9" name="Rectangle 6"/>
          <p:cNvSpPr>
            <a:spLocks noGrp="1" noChangeArrowheads="1"/>
          </p:cNvSpPr>
          <p:nvPr>
            <p:ph type="sldNum" sz="quarter" idx="12"/>
          </p:nvPr>
        </p:nvSpPr>
        <p:spPr/>
        <p:txBody>
          <a:bodyPr/>
          <a:lstStyle>
            <a:lvl1pPr>
              <a:defRPr/>
            </a:lvl1pPr>
          </a:lstStyle>
          <a:p>
            <a:pPr>
              <a:defRPr/>
            </a:pPr>
            <a:fld id="{E8C46AD2-A7C6-4A94-BA36-81777CB7528B}" type="slidenum">
              <a:rPr lang="en-US" altLang="zh-TW"/>
              <a:pPr>
                <a:defRPr/>
              </a:pPr>
              <a:t>‹#›</a:t>
            </a:fld>
            <a:endParaRPr lang="en-US" altLang="zh-TW"/>
          </a:p>
        </p:txBody>
      </p:sp>
    </p:spTree>
    <p:extLst>
      <p:ext uri="{BB962C8B-B14F-4D97-AF65-F5344CB8AC3E}">
        <p14:creationId xmlns:p14="http://schemas.microsoft.com/office/powerpoint/2010/main" val="2189085644"/>
      </p:ext>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5CE5D58D-E605-4138-8FB7-36FFB82E8255}" type="datetime1">
              <a:rPr lang="en-US" altLang="zh-TW"/>
              <a:pPr>
                <a:defRPr/>
              </a:pPr>
              <a:t>12/7/2020</a:t>
            </a:fld>
            <a:endParaRPr lang="en-US" altLang="zh-TW"/>
          </a:p>
        </p:txBody>
      </p:sp>
      <p:sp>
        <p:nvSpPr>
          <p:cNvPr id="5"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6" name="Rectangle 55"/>
          <p:cNvSpPr>
            <a:spLocks noGrp="1" noChangeArrowheads="1"/>
          </p:cNvSpPr>
          <p:nvPr>
            <p:ph type="sldNum" sz="quarter" idx="12"/>
          </p:nvPr>
        </p:nvSpPr>
        <p:spPr>
          <a:ln/>
        </p:spPr>
        <p:txBody>
          <a:bodyPr/>
          <a:lstStyle>
            <a:lvl1pPr>
              <a:defRPr/>
            </a:lvl1pPr>
          </a:lstStyle>
          <a:p>
            <a:pPr>
              <a:defRPr/>
            </a:pPr>
            <a:fld id="{5E9E4BFB-CC41-4396-9522-FAD887D0F6A2}" type="slidenum">
              <a:rPr lang="en-US" altLang="zh-TW"/>
              <a:pPr>
                <a:defRPr/>
              </a:pPr>
              <a:t>‹#›</a:t>
            </a:fld>
            <a:endParaRPr lang="en-US" altLang="zh-TW"/>
          </a:p>
        </p:txBody>
      </p:sp>
    </p:spTree>
    <p:extLst>
      <p:ext uri="{BB962C8B-B14F-4D97-AF65-F5344CB8AC3E}">
        <p14:creationId xmlns:p14="http://schemas.microsoft.com/office/powerpoint/2010/main" val="1308197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4"/>
          <p:cNvSpPr>
            <a:spLocks noGrp="1" noChangeArrowheads="1"/>
          </p:cNvSpPr>
          <p:nvPr>
            <p:ph type="dt" sz="half" idx="10"/>
          </p:nvPr>
        </p:nvSpPr>
        <p:spPr>
          <a:ln/>
        </p:spPr>
        <p:txBody>
          <a:bodyPr/>
          <a:lstStyle>
            <a:lvl1pPr>
              <a:defRPr/>
            </a:lvl1pPr>
          </a:lstStyle>
          <a:p>
            <a:pPr>
              <a:defRPr/>
            </a:pPr>
            <a:fld id="{8FA2C6A0-E4D9-4BF8-ABF2-F236452D4472}" type="datetime1">
              <a:rPr lang="en-US" altLang="zh-TW"/>
              <a:pPr>
                <a:defRPr/>
              </a:pPr>
              <a:t>12/7/2020</a:t>
            </a:fld>
            <a:endParaRPr lang="en-US" altLang="zh-TW"/>
          </a:p>
        </p:txBody>
      </p:sp>
      <p:sp>
        <p:nvSpPr>
          <p:cNvPr id="5"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6" name="Rectangle 55"/>
          <p:cNvSpPr>
            <a:spLocks noGrp="1" noChangeArrowheads="1"/>
          </p:cNvSpPr>
          <p:nvPr>
            <p:ph type="sldNum" sz="quarter" idx="12"/>
          </p:nvPr>
        </p:nvSpPr>
        <p:spPr>
          <a:ln/>
        </p:spPr>
        <p:txBody>
          <a:bodyPr/>
          <a:lstStyle>
            <a:lvl1pPr>
              <a:defRPr/>
            </a:lvl1pPr>
          </a:lstStyle>
          <a:p>
            <a:pPr>
              <a:defRPr/>
            </a:pPr>
            <a:fld id="{E8351B9C-4769-41FA-8BAF-30E5AEC8795C}" type="slidenum">
              <a:rPr lang="en-US" altLang="zh-TW"/>
              <a:pPr>
                <a:defRPr/>
              </a:pPr>
              <a:t>‹#›</a:t>
            </a:fld>
            <a:endParaRPr lang="en-US" altLang="zh-TW"/>
          </a:p>
        </p:txBody>
      </p:sp>
    </p:spTree>
    <p:extLst>
      <p:ext uri="{BB962C8B-B14F-4D97-AF65-F5344CB8AC3E}">
        <p14:creationId xmlns:p14="http://schemas.microsoft.com/office/powerpoint/2010/main" val="2911088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908050"/>
            <a:ext cx="4351337" cy="5318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83125" y="908050"/>
            <a:ext cx="4352925" cy="5318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fld id="{6EB01B8B-558D-4494-9EFF-D10791F550B7}" type="datetime1">
              <a:rPr lang="en-US" altLang="zh-TW"/>
              <a:pPr>
                <a:defRPr/>
              </a:pPr>
              <a:t>12/7/2020</a:t>
            </a:fld>
            <a:endParaRPr lang="en-US" altLang="zh-TW"/>
          </a:p>
        </p:txBody>
      </p:sp>
      <p:sp>
        <p:nvSpPr>
          <p:cNvPr id="6"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7" name="Rectangle 55"/>
          <p:cNvSpPr>
            <a:spLocks noGrp="1" noChangeArrowheads="1"/>
          </p:cNvSpPr>
          <p:nvPr>
            <p:ph type="sldNum" sz="quarter" idx="12"/>
          </p:nvPr>
        </p:nvSpPr>
        <p:spPr>
          <a:ln/>
        </p:spPr>
        <p:txBody>
          <a:bodyPr/>
          <a:lstStyle>
            <a:lvl1pPr>
              <a:defRPr/>
            </a:lvl1pPr>
          </a:lstStyle>
          <a:p>
            <a:pPr>
              <a:defRPr/>
            </a:pPr>
            <a:fld id="{47F64113-0CA7-4F7E-8E64-A77061777063}" type="slidenum">
              <a:rPr lang="en-US" altLang="zh-TW"/>
              <a:pPr>
                <a:defRPr/>
              </a:pPr>
              <a:t>‹#›</a:t>
            </a:fld>
            <a:endParaRPr lang="en-US" altLang="zh-TW"/>
          </a:p>
        </p:txBody>
      </p:sp>
    </p:spTree>
    <p:extLst>
      <p:ext uri="{BB962C8B-B14F-4D97-AF65-F5344CB8AC3E}">
        <p14:creationId xmlns:p14="http://schemas.microsoft.com/office/powerpoint/2010/main" val="4255875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dt" sz="half" idx="10"/>
          </p:nvPr>
        </p:nvSpPr>
        <p:spPr>
          <a:ln/>
        </p:spPr>
        <p:txBody>
          <a:bodyPr/>
          <a:lstStyle>
            <a:lvl1pPr>
              <a:defRPr/>
            </a:lvl1pPr>
          </a:lstStyle>
          <a:p>
            <a:pPr>
              <a:defRPr/>
            </a:pPr>
            <a:fld id="{48B83100-E514-432D-9126-F87DE51B9671}" type="datetime1">
              <a:rPr lang="en-US" altLang="zh-TW"/>
              <a:pPr>
                <a:defRPr/>
              </a:pPr>
              <a:t>12/7/2020</a:t>
            </a:fld>
            <a:endParaRPr lang="en-US" altLang="zh-TW"/>
          </a:p>
        </p:txBody>
      </p:sp>
      <p:sp>
        <p:nvSpPr>
          <p:cNvPr id="8"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9" name="Rectangle 55"/>
          <p:cNvSpPr>
            <a:spLocks noGrp="1" noChangeArrowheads="1"/>
          </p:cNvSpPr>
          <p:nvPr>
            <p:ph type="sldNum" sz="quarter" idx="12"/>
          </p:nvPr>
        </p:nvSpPr>
        <p:spPr>
          <a:ln/>
        </p:spPr>
        <p:txBody>
          <a:bodyPr/>
          <a:lstStyle>
            <a:lvl1pPr>
              <a:defRPr/>
            </a:lvl1pPr>
          </a:lstStyle>
          <a:p>
            <a:pPr>
              <a:defRPr/>
            </a:pPr>
            <a:fld id="{A22D01AA-696C-43D3-BE15-EA6D0EA7A897}" type="slidenum">
              <a:rPr lang="en-US" altLang="zh-TW"/>
              <a:pPr>
                <a:defRPr/>
              </a:pPr>
              <a:t>‹#›</a:t>
            </a:fld>
            <a:endParaRPr lang="en-US" altLang="zh-TW"/>
          </a:p>
        </p:txBody>
      </p:sp>
    </p:spTree>
    <p:extLst>
      <p:ext uri="{BB962C8B-B14F-4D97-AF65-F5344CB8AC3E}">
        <p14:creationId xmlns:p14="http://schemas.microsoft.com/office/powerpoint/2010/main" val="3449212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4"/>
          <p:cNvSpPr>
            <a:spLocks noGrp="1" noChangeArrowheads="1"/>
          </p:cNvSpPr>
          <p:nvPr>
            <p:ph type="dt" sz="half" idx="10"/>
          </p:nvPr>
        </p:nvSpPr>
        <p:spPr>
          <a:ln/>
        </p:spPr>
        <p:txBody>
          <a:bodyPr/>
          <a:lstStyle>
            <a:lvl1pPr>
              <a:defRPr/>
            </a:lvl1pPr>
          </a:lstStyle>
          <a:p>
            <a:pPr>
              <a:defRPr/>
            </a:pPr>
            <a:fld id="{676BA1D1-8D1C-4E68-8386-2AC1A93D5FA0}" type="datetime1">
              <a:rPr lang="en-US" altLang="zh-TW"/>
              <a:pPr>
                <a:defRPr/>
              </a:pPr>
              <a:t>12/7/2020</a:t>
            </a:fld>
            <a:endParaRPr lang="en-US" altLang="zh-TW"/>
          </a:p>
        </p:txBody>
      </p:sp>
      <p:sp>
        <p:nvSpPr>
          <p:cNvPr id="4"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5" name="Rectangle 55"/>
          <p:cNvSpPr>
            <a:spLocks noGrp="1" noChangeArrowheads="1"/>
          </p:cNvSpPr>
          <p:nvPr>
            <p:ph type="sldNum" sz="quarter" idx="12"/>
          </p:nvPr>
        </p:nvSpPr>
        <p:spPr>
          <a:ln/>
        </p:spPr>
        <p:txBody>
          <a:bodyPr/>
          <a:lstStyle>
            <a:lvl1pPr>
              <a:defRPr/>
            </a:lvl1pPr>
          </a:lstStyle>
          <a:p>
            <a:pPr>
              <a:defRPr/>
            </a:pPr>
            <a:fld id="{1A0AC327-57E2-4690-A8F5-B280188EFE4D}" type="slidenum">
              <a:rPr lang="en-US" altLang="zh-TW"/>
              <a:pPr>
                <a:defRPr/>
              </a:pPr>
              <a:t>‹#›</a:t>
            </a:fld>
            <a:endParaRPr lang="en-US" altLang="zh-TW"/>
          </a:p>
        </p:txBody>
      </p:sp>
    </p:spTree>
    <p:extLst>
      <p:ext uri="{BB962C8B-B14F-4D97-AF65-F5344CB8AC3E}">
        <p14:creationId xmlns:p14="http://schemas.microsoft.com/office/powerpoint/2010/main" val="2181299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46972A63-F070-42C3-912C-E3B28A724A88}" type="datetime1">
              <a:rPr lang="en-US" altLang="zh-TW"/>
              <a:pPr>
                <a:defRPr/>
              </a:pPr>
              <a:t>12/7/2020</a:t>
            </a:fld>
            <a:endParaRPr lang="en-US" altLang="zh-TW"/>
          </a:p>
        </p:txBody>
      </p:sp>
      <p:sp>
        <p:nvSpPr>
          <p:cNvPr id="3"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4" name="Rectangle 55"/>
          <p:cNvSpPr>
            <a:spLocks noGrp="1" noChangeArrowheads="1"/>
          </p:cNvSpPr>
          <p:nvPr>
            <p:ph type="sldNum" sz="quarter" idx="12"/>
          </p:nvPr>
        </p:nvSpPr>
        <p:spPr>
          <a:ln/>
        </p:spPr>
        <p:txBody>
          <a:bodyPr/>
          <a:lstStyle>
            <a:lvl1pPr>
              <a:defRPr/>
            </a:lvl1pPr>
          </a:lstStyle>
          <a:p>
            <a:pPr>
              <a:defRPr/>
            </a:pPr>
            <a:fld id="{B1D61A41-D1E8-4B33-A5F1-9DD39741BDE1}" type="slidenum">
              <a:rPr lang="en-US" altLang="zh-TW"/>
              <a:pPr>
                <a:defRPr/>
              </a:pPr>
              <a:t>‹#›</a:t>
            </a:fld>
            <a:endParaRPr lang="en-US" altLang="zh-TW"/>
          </a:p>
        </p:txBody>
      </p:sp>
    </p:spTree>
    <p:extLst>
      <p:ext uri="{BB962C8B-B14F-4D97-AF65-F5344CB8AC3E}">
        <p14:creationId xmlns:p14="http://schemas.microsoft.com/office/powerpoint/2010/main" val="3468256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fld id="{21A246EE-78A7-47C5-B8BF-8B7117FCBEE7}" type="datetime1">
              <a:rPr lang="en-US" altLang="zh-TW"/>
              <a:pPr>
                <a:defRPr/>
              </a:pPr>
              <a:t>12/7/2020</a:t>
            </a:fld>
            <a:endParaRPr lang="en-US" altLang="zh-TW"/>
          </a:p>
        </p:txBody>
      </p:sp>
      <p:sp>
        <p:nvSpPr>
          <p:cNvPr id="6"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7" name="Rectangle 55"/>
          <p:cNvSpPr>
            <a:spLocks noGrp="1" noChangeArrowheads="1"/>
          </p:cNvSpPr>
          <p:nvPr>
            <p:ph type="sldNum" sz="quarter" idx="12"/>
          </p:nvPr>
        </p:nvSpPr>
        <p:spPr>
          <a:ln/>
        </p:spPr>
        <p:txBody>
          <a:bodyPr/>
          <a:lstStyle>
            <a:lvl1pPr>
              <a:defRPr/>
            </a:lvl1pPr>
          </a:lstStyle>
          <a:p>
            <a:pPr>
              <a:defRPr/>
            </a:pPr>
            <a:fld id="{FAD5DCB4-8857-470E-BCC4-384BD841B5BD}" type="slidenum">
              <a:rPr lang="en-US" altLang="zh-TW"/>
              <a:pPr>
                <a:defRPr/>
              </a:pPr>
              <a:t>‹#›</a:t>
            </a:fld>
            <a:endParaRPr lang="en-US" altLang="zh-TW"/>
          </a:p>
        </p:txBody>
      </p:sp>
    </p:spTree>
    <p:extLst>
      <p:ext uri="{BB962C8B-B14F-4D97-AF65-F5344CB8AC3E}">
        <p14:creationId xmlns:p14="http://schemas.microsoft.com/office/powerpoint/2010/main" val="3054847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fld id="{E0E1402D-0E9D-4543-AF33-0C3D0F6FD7A9}" type="datetime1">
              <a:rPr lang="en-US" altLang="zh-TW"/>
              <a:pPr>
                <a:defRPr/>
              </a:pPr>
              <a:t>12/7/2020</a:t>
            </a:fld>
            <a:endParaRPr lang="en-US" altLang="zh-TW"/>
          </a:p>
        </p:txBody>
      </p:sp>
      <p:sp>
        <p:nvSpPr>
          <p:cNvPr id="6"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7" name="Rectangle 55"/>
          <p:cNvSpPr>
            <a:spLocks noGrp="1" noChangeArrowheads="1"/>
          </p:cNvSpPr>
          <p:nvPr>
            <p:ph type="sldNum" sz="quarter" idx="12"/>
          </p:nvPr>
        </p:nvSpPr>
        <p:spPr>
          <a:ln/>
        </p:spPr>
        <p:txBody>
          <a:bodyPr/>
          <a:lstStyle>
            <a:lvl1pPr>
              <a:defRPr/>
            </a:lvl1pPr>
          </a:lstStyle>
          <a:p>
            <a:pPr>
              <a:defRPr/>
            </a:pPr>
            <a:fld id="{8ABF05E1-5909-472C-A39A-134BCF6A970D}" type="slidenum">
              <a:rPr lang="en-US" altLang="zh-TW"/>
              <a:pPr>
                <a:defRPr/>
              </a:pPr>
              <a:t>‹#›</a:t>
            </a:fld>
            <a:endParaRPr lang="en-US" altLang="zh-TW"/>
          </a:p>
        </p:txBody>
      </p:sp>
    </p:spTree>
    <p:extLst>
      <p:ext uri="{BB962C8B-B14F-4D97-AF65-F5344CB8AC3E}">
        <p14:creationId xmlns:p14="http://schemas.microsoft.com/office/powerpoint/2010/main" val="1126836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62"/>
          <p:cNvGraphicFramePr>
            <a:graphicFrameLocks noChangeAspect="1"/>
          </p:cNvGraphicFramePr>
          <p:nvPr/>
        </p:nvGraphicFramePr>
        <p:xfrm>
          <a:off x="0" y="-26988"/>
          <a:ext cx="9144000" cy="6707188"/>
        </p:xfrm>
        <a:graphic>
          <a:graphicData uri="http://schemas.openxmlformats.org/presentationml/2006/ole">
            <mc:AlternateContent xmlns:mc="http://schemas.openxmlformats.org/markup-compatibility/2006">
              <mc:Choice xmlns:v="urn:schemas-microsoft-com:vml" Requires="v">
                <p:oleObj spid="_x0000_s1773" name="PhotoImpact" r:id="rId15" imgW="12673016" imgH="9295238" progId="">
                  <p:embed/>
                </p:oleObj>
              </mc:Choice>
              <mc:Fallback>
                <p:oleObj name="PhotoImpact" r:id="rId15" imgW="12673016" imgH="9295238" progId="">
                  <p:embed/>
                  <p:pic>
                    <p:nvPicPr>
                      <p:cNvPr id="0" name="Object 6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26988"/>
                        <a:ext cx="9144000" cy="670718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28" name="Rectangle 2"/>
          <p:cNvSpPr>
            <a:spLocks noGrp="1" noChangeArrowheads="1"/>
          </p:cNvSpPr>
          <p:nvPr>
            <p:ph type="title"/>
          </p:nvPr>
        </p:nvSpPr>
        <p:spPr bwMode="auto">
          <a:xfrm>
            <a:off x="2232025" y="0"/>
            <a:ext cx="69119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9" name="Rectangle 3"/>
          <p:cNvSpPr>
            <a:spLocks noGrp="1" noChangeArrowheads="1"/>
          </p:cNvSpPr>
          <p:nvPr>
            <p:ph type="body" idx="1"/>
          </p:nvPr>
        </p:nvSpPr>
        <p:spPr bwMode="auto">
          <a:xfrm>
            <a:off x="179388" y="908050"/>
            <a:ext cx="8856662" cy="531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2" name="Rectangle 4"/>
          <p:cNvSpPr>
            <a:spLocks noGrp="1" noChangeArrowheads="1"/>
          </p:cNvSpPr>
          <p:nvPr>
            <p:ph type="dt" sz="half" idx="2"/>
          </p:nvPr>
        </p:nvSpPr>
        <p:spPr bwMode="auto">
          <a:xfrm>
            <a:off x="468313" y="6381750"/>
            <a:ext cx="2133600" cy="331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600">
                <a:latin typeface="Courier New" pitchFamily="49" charset="0"/>
                <a:ea typeface="新細明體" charset="-120"/>
              </a:defRPr>
            </a:lvl1pPr>
          </a:lstStyle>
          <a:p>
            <a:pPr>
              <a:defRPr/>
            </a:pPr>
            <a:fld id="{46AAA974-DF09-4C8A-B887-ACCBCD3E3593}" type="datetime1">
              <a:rPr lang="en-US" altLang="zh-TW"/>
              <a:pPr>
                <a:defRPr/>
              </a:pPr>
              <a:t>12/7/2020</a:t>
            </a:fld>
            <a:endParaRPr lang="en-US" altLang="zh-TW"/>
          </a:p>
        </p:txBody>
      </p:sp>
      <p:sp>
        <p:nvSpPr>
          <p:cNvPr id="1078" name="Rectangle 54"/>
          <p:cNvSpPr>
            <a:spLocks noGrp="1" noChangeArrowheads="1"/>
          </p:cNvSpPr>
          <p:nvPr>
            <p:ph type="ftr" sz="quarter" idx="3"/>
          </p:nvPr>
        </p:nvSpPr>
        <p:spPr bwMode="auto">
          <a:xfrm>
            <a:off x="3203575" y="6453188"/>
            <a:ext cx="2967038" cy="2889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600">
                <a:latin typeface="Courier New" pitchFamily="49" charset="0"/>
                <a:ea typeface="新細明體" charset="-120"/>
              </a:defRPr>
            </a:lvl1pPr>
          </a:lstStyle>
          <a:p>
            <a:pPr>
              <a:defRPr/>
            </a:pPr>
            <a:r>
              <a:rPr lang="en-US" altLang="zh-TW"/>
              <a:t>NTUT MMS LAB</a:t>
            </a:r>
          </a:p>
        </p:txBody>
      </p:sp>
      <p:sp>
        <p:nvSpPr>
          <p:cNvPr id="1079" name="Rectangle 55"/>
          <p:cNvSpPr>
            <a:spLocks noGrp="1" noChangeArrowheads="1"/>
          </p:cNvSpPr>
          <p:nvPr>
            <p:ph type="sldNum" sz="quarter" idx="4"/>
          </p:nvPr>
        </p:nvSpPr>
        <p:spPr bwMode="auto">
          <a:xfrm>
            <a:off x="6948488" y="63373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2000">
                <a:latin typeface="Courier New" pitchFamily="49" charset="0"/>
                <a:ea typeface="新細明體" charset="-120"/>
              </a:defRPr>
            </a:lvl1pPr>
          </a:lstStyle>
          <a:p>
            <a:pPr>
              <a:defRPr/>
            </a:pPr>
            <a:fld id="{5E8C3A00-28DE-4B6B-B600-DBA49224FF26}"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sldLayoutIdLst>
    <p:sldLayoutId id="2147484081"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2" r:id="rId12"/>
  </p:sldLayoutIdLst>
  <p:timing>
    <p:tnLst>
      <p:par>
        <p:cTn id="1" dur="indefinite" restart="never" nodeType="tmRoot"/>
      </p:par>
    </p:tnLst>
  </p:timing>
  <p:hf hdr="0" dt="0"/>
  <p:txStyles>
    <p:titleStyle>
      <a:lvl1pPr algn="l" rtl="0" eaLnBrk="0" fontAlgn="base" hangingPunct="0">
        <a:spcBef>
          <a:spcPct val="0"/>
        </a:spcBef>
        <a:spcAft>
          <a:spcPct val="0"/>
        </a:spcAft>
        <a:defRPr kumimoji="1" sz="2400" b="1">
          <a:solidFill>
            <a:schemeClr val="tx1"/>
          </a:solidFill>
          <a:latin typeface="+mj-lt"/>
          <a:ea typeface="+mj-ea"/>
          <a:cs typeface="+mj-cs"/>
        </a:defRPr>
      </a:lvl1pPr>
      <a:lvl2pPr algn="l" rtl="0" eaLnBrk="0" fontAlgn="base" hangingPunct="0">
        <a:spcBef>
          <a:spcPct val="0"/>
        </a:spcBef>
        <a:spcAft>
          <a:spcPct val="0"/>
        </a:spcAft>
        <a:defRPr kumimoji="1" sz="2400" b="1">
          <a:solidFill>
            <a:schemeClr val="tx1"/>
          </a:solidFill>
          <a:latin typeface="Comic Sans MS" pitchFamily="66" charset="0"/>
          <a:ea typeface="新細明體" charset="-120"/>
        </a:defRPr>
      </a:lvl2pPr>
      <a:lvl3pPr algn="l" rtl="0" eaLnBrk="0" fontAlgn="base" hangingPunct="0">
        <a:spcBef>
          <a:spcPct val="0"/>
        </a:spcBef>
        <a:spcAft>
          <a:spcPct val="0"/>
        </a:spcAft>
        <a:defRPr kumimoji="1" sz="2400" b="1">
          <a:solidFill>
            <a:schemeClr val="tx1"/>
          </a:solidFill>
          <a:latin typeface="Comic Sans MS" pitchFamily="66" charset="0"/>
          <a:ea typeface="新細明體" charset="-120"/>
        </a:defRPr>
      </a:lvl3pPr>
      <a:lvl4pPr algn="l" rtl="0" eaLnBrk="0" fontAlgn="base" hangingPunct="0">
        <a:spcBef>
          <a:spcPct val="0"/>
        </a:spcBef>
        <a:spcAft>
          <a:spcPct val="0"/>
        </a:spcAft>
        <a:defRPr kumimoji="1" sz="2400" b="1">
          <a:solidFill>
            <a:schemeClr val="tx1"/>
          </a:solidFill>
          <a:latin typeface="Comic Sans MS" pitchFamily="66" charset="0"/>
          <a:ea typeface="新細明體" charset="-120"/>
        </a:defRPr>
      </a:lvl4pPr>
      <a:lvl5pPr algn="l" rtl="0" eaLnBrk="0" fontAlgn="base" hangingPunct="0">
        <a:spcBef>
          <a:spcPct val="0"/>
        </a:spcBef>
        <a:spcAft>
          <a:spcPct val="0"/>
        </a:spcAft>
        <a:defRPr kumimoji="1" sz="2400" b="1">
          <a:solidFill>
            <a:schemeClr val="tx1"/>
          </a:solidFill>
          <a:latin typeface="Comic Sans MS" pitchFamily="66" charset="0"/>
          <a:ea typeface="新細明體" charset="-120"/>
        </a:defRPr>
      </a:lvl5pPr>
      <a:lvl6pPr marL="457200" algn="l" rtl="0" fontAlgn="base">
        <a:spcBef>
          <a:spcPct val="0"/>
        </a:spcBef>
        <a:spcAft>
          <a:spcPct val="0"/>
        </a:spcAft>
        <a:defRPr kumimoji="1" sz="2400" b="1">
          <a:solidFill>
            <a:schemeClr val="tx1"/>
          </a:solidFill>
          <a:latin typeface="Comic Sans MS" pitchFamily="66" charset="0"/>
          <a:ea typeface="新細明體" charset="-120"/>
        </a:defRPr>
      </a:lvl6pPr>
      <a:lvl7pPr marL="914400" algn="l" rtl="0" fontAlgn="base">
        <a:spcBef>
          <a:spcPct val="0"/>
        </a:spcBef>
        <a:spcAft>
          <a:spcPct val="0"/>
        </a:spcAft>
        <a:defRPr kumimoji="1" sz="2400" b="1">
          <a:solidFill>
            <a:schemeClr val="tx1"/>
          </a:solidFill>
          <a:latin typeface="Comic Sans MS" pitchFamily="66" charset="0"/>
          <a:ea typeface="新細明體" charset="-120"/>
        </a:defRPr>
      </a:lvl7pPr>
      <a:lvl8pPr marL="1371600" algn="l" rtl="0" fontAlgn="base">
        <a:spcBef>
          <a:spcPct val="0"/>
        </a:spcBef>
        <a:spcAft>
          <a:spcPct val="0"/>
        </a:spcAft>
        <a:defRPr kumimoji="1" sz="2400" b="1">
          <a:solidFill>
            <a:schemeClr val="tx1"/>
          </a:solidFill>
          <a:latin typeface="Comic Sans MS" pitchFamily="66" charset="0"/>
          <a:ea typeface="新細明體" charset="-120"/>
        </a:defRPr>
      </a:lvl8pPr>
      <a:lvl9pPr marL="1828800" algn="l" rtl="0" fontAlgn="base">
        <a:spcBef>
          <a:spcPct val="0"/>
        </a:spcBef>
        <a:spcAft>
          <a:spcPct val="0"/>
        </a:spcAft>
        <a:defRPr kumimoji="1" sz="2400" b="1">
          <a:solidFill>
            <a:schemeClr val="tx1"/>
          </a:solidFill>
          <a:latin typeface="Comic Sans MS" pitchFamily="66" charset="0"/>
          <a:ea typeface="新細明體" charset="-120"/>
        </a:defRPr>
      </a:lvl9pPr>
    </p:titleStyle>
    <p:bodyStyle>
      <a:lvl1pPr marL="342900" indent="-342900" algn="l" rtl="0" eaLnBrk="0" fontAlgn="base" hangingPunct="0">
        <a:spcBef>
          <a:spcPct val="20000"/>
        </a:spcBef>
        <a:spcAft>
          <a:spcPct val="0"/>
        </a:spcAft>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a:solidFill>
            <a:schemeClr val="tx1"/>
          </a:solidFill>
          <a:latin typeface="+mn-lt"/>
          <a:ea typeface="+mn-ea"/>
        </a:defRPr>
      </a:lvl4pPr>
      <a:lvl5pPr marL="2057400" indent="-228600" algn="l" rtl="0" eaLnBrk="0" fontAlgn="base" hangingPunct="0">
        <a:spcBef>
          <a:spcPct val="20000"/>
        </a:spcBef>
        <a:spcAft>
          <a:spcPct val="0"/>
        </a:spcAft>
        <a:buChar char="»"/>
        <a:defRPr kumimoji="1">
          <a:solidFill>
            <a:schemeClr val="tx1"/>
          </a:solidFill>
          <a:latin typeface="+mn-lt"/>
          <a:ea typeface="+mn-ea"/>
        </a:defRPr>
      </a:lvl5pPr>
      <a:lvl6pPr marL="2514600" indent="-228600" algn="l" rtl="0" fontAlgn="base">
        <a:spcBef>
          <a:spcPct val="20000"/>
        </a:spcBef>
        <a:spcAft>
          <a:spcPct val="0"/>
        </a:spcAft>
        <a:buChar char="»"/>
        <a:defRPr kumimoji="1">
          <a:solidFill>
            <a:schemeClr val="tx1"/>
          </a:solidFill>
          <a:latin typeface="+mn-lt"/>
          <a:ea typeface="+mn-ea"/>
        </a:defRPr>
      </a:lvl6pPr>
      <a:lvl7pPr marL="2971800" indent="-228600" algn="l" rtl="0" fontAlgn="base">
        <a:spcBef>
          <a:spcPct val="20000"/>
        </a:spcBef>
        <a:spcAft>
          <a:spcPct val="0"/>
        </a:spcAft>
        <a:buChar char="»"/>
        <a:defRPr kumimoji="1">
          <a:solidFill>
            <a:schemeClr val="tx1"/>
          </a:solidFill>
          <a:latin typeface="+mn-lt"/>
          <a:ea typeface="+mn-ea"/>
        </a:defRPr>
      </a:lvl7pPr>
      <a:lvl8pPr marL="3429000" indent="-228600" algn="l" rtl="0" fontAlgn="base">
        <a:spcBef>
          <a:spcPct val="20000"/>
        </a:spcBef>
        <a:spcAft>
          <a:spcPct val="0"/>
        </a:spcAft>
        <a:buChar char="»"/>
        <a:defRPr kumimoji="1">
          <a:solidFill>
            <a:schemeClr val="tx1"/>
          </a:solidFill>
          <a:latin typeface="+mn-lt"/>
          <a:ea typeface="+mn-ea"/>
        </a:defRPr>
      </a:lvl8pPr>
      <a:lvl9pPr marL="3886200" indent="-228600" algn="l" rtl="0" fontAlgn="base">
        <a:spcBef>
          <a:spcPct val="20000"/>
        </a:spcBef>
        <a:spcAft>
          <a:spcPct val="0"/>
        </a:spcAft>
        <a:buChar char="»"/>
        <a:defRPr kumimoji="1">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52" y="4026674"/>
            <a:ext cx="2459129" cy="1446331"/>
          </a:xfrm>
          <a:prstGeom prst="rect">
            <a:avLst/>
          </a:prstGeom>
          <a:solidFill>
            <a:schemeClr val="bg1"/>
          </a:solidFill>
        </p:spPr>
      </p:pic>
      <p:sp>
        <p:nvSpPr>
          <p:cNvPr id="16386" name="Rectangle 64"/>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826F6B59-F0D5-4F6F-AD1B-E918678F1A51}" type="slidenum">
              <a:rPr lang="en-US" altLang="zh-TW" smtClean="0">
                <a:latin typeface="Courier New" pitchFamily="49" charset="0"/>
              </a:rPr>
              <a:pPr eaLnBrk="1" hangingPunct="1"/>
              <a:t>1</a:t>
            </a:fld>
            <a:endParaRPr lang="en-US" altLang="zh-TW" smtClean="0">
              <a:latin typeface="Courier New" pitchFamily="49" charset="0"/>
            </a:endParaRPr>
          </a:p>
        </p:txBody>
      </p:sp>
      <p:sp>
        <p:nvSpPr>
          <p:cNvPr id="11268" name="Rectangle 2"/>
          <p:cNvSpPr>
            <a:spLocks noGrp="1" noChangeArrowheads="1"/>
          </p:cNvSpPr>
          <p:nvPr>
            <p:ph type="ctrTitle"/>
          </p:nvPr>
        </p:nvSpPr>
        <p:spPr>
          <a:xfrm>
            <a:off x="55902" y="2855872"/>
            <a:ext cx="8858250" cy="1425575"/>
          </a:xfrm>
        </p:spPr>
        <p:txBody>
          <a:bodyPr/>
          <a:lstStyle/>
          <a:p>
            <a:pPr eaLnBrk="1" hangingPunct="1">
              <a:defRPr/>
            </a:pPr>
            <a:r>
              <a:rPr lang="en-US" altLang="zh-TW" sz="3200" dirty="0" smtClean="0"/>
              <a:t/>
            </a:r>
            <a:br>
              <a:rPr lang="en-US" altLang="zh-TW" sz="3200" dirty="0" smtClean="0"/>
            </a:br>
            <a:endParaRPr lang="zh-TW" altLang="zh-TW" sz="3200" dirty="0" smtClean="0"/>
          </a:p>
        </p:txBody>
      </p:sp>
      <p:sp>
        <p:nvSpPr>
          <p:cNvPr id="6" name="矩形 5"/>
          <p:cNvSpPr/>
          <p:nvPr/>
        </p:nvSpPr>
        <p:spPr>
          <a:xfrm>
            <a:off x="4716016" y="5613221"/>
            <a:ext cx="5429250" cy="1200329"/>
          </a:xfrm>
          <a:prstGeom prst="rect">
            <a:avLst/>
          </a:prstGeom>
        </p:spPr>
        <p:txBody>
          <a:bodyPr>
            <a:spAutoFit/>
          </a:bodyPr>
          <a:lstStyle/>
          <a:p>
            <a:pPr>
              <a:defRPr/>
            </a:pPr>
            <a:r>
              <a:rPr lang="zh-TW" altLang="en-US" sz="2400" b="0" dirty="0" smtClean="0">
                <a:latin typeface="Times New Roman" panose="02020603050405020304" pitchFamily="18" charset="0"/>
                <a:ea typeface="標楷體" panose="03000509000000000000" pitchFamily="65" charset="-120"/>
                <a:cs typeface="Times New Roman" panose="02020603050405020304" pitchFamily="18" charset="0"/>
              </a:rPr>
              <a:t>報告者：林清河</a:t>
            </a:r>
            <a:endParaRPr lang="en-US" altLang="zh-TW" sz="2400" b="0" dirty="0" smtClean="0">
              <a:latin typeface="Times New Roman" panose="02020603050405020304" pitchFamily="18" charset="0"/>
              <a:ea typeface="標楷體" panose="03000509000000000000" pitchFamily="65" charset="-120"/>
              <a:cs typeface="Times New Roman" panose="02020603050405020304" pitchFamily="18" charset="0"/>
            </a:endParaRPr>
          </a:p>
          <a:p>
            <a:pPr>
              <a:defRPr/>
            </a:pPr>
            <a:r>
              <a:rPr lang="zh-TW" altLang="en-US" sz="2400" b="0" dirty="0" smtClean="0">
                <a:latin typeface="Times New Roman" panose="02020603050405020304" pitchFamily="18" charset="0"/>
                <a:ea typeface="標楷體" panose="03000509000000000000" pitchFamily="65" charset="-120"/>
                <a:cs typeface="Times New Roman" panose="02020603050405020304" pitchFamily="18" charset="0"/>
              </a:rPr>
              <a:t>指導教授：黃士嘉 教授</a:t>
            </a:r>
            <a:endParaRPr lang="en-US" altLang="zh-TW" sz="2400" b="0" dirty="0" smtClean="0">
              <a:latin typeface="Times New Roman" panose="02020603050405020304" pitchFamily="18" charset="0"/>
              <a:ea typeface="標楷體" panose="03000509000000000000" pitchFamily="65" charset="-120"/>
              <a:cs typeface="Times New Roman" panose="02020603050405020304" pitchFamily="18" charset="0"/>
            </a:endParaRPr>
          </a:p>
          <a:p>
            <a:pPr>
              <a:defRPr/>
            </a:pPr>
            <a:r>
              <a:rPr lang="zh-TW" altLang="en-US" sz="2400" b="0" dirty="0" smtClean="0">
                <a:latin typeface="Times New Roman" panose="02020603050405020304" pitchFamily="18" charset="0"/>
                <a:ea typeface="標楷體" panose="03000509000000000000" pitchFamily="65" charset="-120"/>
                <a:cs typeface="Times New Roman" panose="02020603050405020304" pitchFamily="18" charset="0"/>
              </a:rPr>
              <a:t>日期</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dirty="0" smtClean="0">
                <a:latin typeface="Times New Roman" panose="02020603050405020304" pitchFamily="18" charset="0"/>
                <a:ea typeface="標楷體" panose="03000509000000000000" pitchFamily="65" charset="-120"/>
                <a:cs typeface="Times New Roman" panose="02020603050405020304" pitchFamily="18" charset="0"/>
              </a:rPr>
              <a:t>2020.12.29</a:t>
            </a:r>
            <a:endParaRPr lang="en-US" altLang="zh-TW" sz="2400"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矩形 2"/>
          <p:cNvSpPr/>
          <p:nvPr/>
        </p:nvSpPr>
        <p:spPr>
          <a:xfrm>
            <a:off x="251520" y="1268758"/>
            <a:ext cx="8640960" cy="132343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mj-cs"/>
              </a:rPr>
              <a:t>國立</a:t>
            </a:r>
            <a:r>
              <a:rPr kumimoji="0" lang="zh-TW" altLang="en-US" sz="4000" kern="0" dirty="0" smtClean="0">
                <a:solidFill>
                  <a:srgbClr val="000000"/>
                </a:solidFill>
                <a:latin typeface="標楷體" panose="03000509000000000000" pitchFamily="65" charset="-120"/>
                <a:ea typeface="標楷體" panose="03000509000000000000" pitchFamily="65" charset="-120"/>
                <a:cs typeface="+mj-cs"/>
              </a:rPr>
              <a:t>臺北科技</a:t>
            </a:r>
            <a:r>
              <a:rPr kumimoji="0" lang="zh-TW" altLang="en-US" sz="400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mj-cs"/>
              </a:rPr>
              <a:t>大學 電</a:t>
            </a:r>
            <a:r>
              <a:rPr kumimoji="0" lang="zh-TW" altLang="en-US" sz="4000" kern="0" noProof="0" dirty="0">
                <a:solidFill>
                  <a:srgbClr val="000000"/>
                </a:solidFill>
                <a:latin typeface="標楷體" panose="03000509000000000000" pitchFamily="65" charset="-120"/>
                <a:ea typeface="標楷體" panose="03000509000000000000" pitchFamily="65" charset="-120"/>
                <a:cs typeface="+mj-cs"/>
              </a:rPr>
              <a:t>子工程</a:t>
            </a:r>
            <a:r>
              <a:rPr kumimoji="0" lang="zh-TW" altLang="en-US" sz="400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mj-cs"/>
              </a:rPr>
              <a:t>研究所  碩 士 班 畢 業 論 文 口 試</a:t>
            </a:r>
            <a:endParaRPr kumimoji="0" lang="zh-TW" altLang="en-US" sz="1800" i="0" u="none" strike="noStrike" kern="0" cap="none" spc="0" normalizeH="0" baseline="0" noProof="0" dirty="0" smtClean="0">
              <a:ln>
                <a:noFill/>
              </a:ln>
              <a:solidFill>
                <a:sysClr val="windowText" lastClr="000000"/>
              </a:solidFill>
              <a:effectLst/>
              <a:uLnTx/>
              <a:uFillTx/>
              <a:latin typeface="標楷體" panose="03000509000000000000" pitchFamily="65" charset="-120"/>
              <a:ea typeface="標楷體" panose="03000509000000000000" pitchFamily="65" charset="-120"/>
            </a:endParaRPr>
          </a:p>
        </p:txBody>
      </p:sp>
      <p:sp>
        <p:nvSpPr>
          <p:cNvPr id="7" name="矩形 6"/>
          <p:cNvSpPr/>
          <p:nvPr/>
        </p:nvSpPr>
        <p:spPr>
          <a:xfrm>
            <a:off x="2123728" y="2999272"/>
            <a:ext cx="6768752" cy="1138773"/>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TW" altLang="en-US" sz="2800" kern="0" dirty="0">
                <a:solidFill>
                  <a:srgbClr val="000000"/>
                </a:solidFill>
                <a:latin typeface="標楷體" panose="03000509000000000000" pitchFamily="65" charset="-120"/>
                <a:ea typeface="標楷體" panose="03000509000000000000" pitchFamily="65" charset="-120"/>
                <a:cs typeface="+mj-cs"/>
              </a:rPr>
              <a:t>設計與實作工廠即時監控資訊</a:t>
            </a:r>
            <a:r>
              <a:rPr kumimoji="0" lang="zh-TW" altLang="en-US" sz="2800" kern="0" dirty="0" smtClean="0">
                <a:solidFill>
                  <a:srgbClr val="000000"/>
                </a:solidFill>
                <a:latin typeface="標楷體" panose="03000509000000000000" pitchFamily="65" charset="-120"/>
                <a:ea typeface="標楷體" panose="03000509000000000000" pitchFamily="65" charset="-120"/>
                <a:cs typeface="+mj-cs"/>
              </a:rPr>
              <a:t>系統</a:t>
            </a:r>
            <a:endParaRPr kumimoji="0" lang="en-US" altLang="zh-TW" sz="2800" kern="0" dirty="0" smtClean="0">
              <a:solidFill>
                <a:srgbClr val="000000"/>
              </a:solidFill>
              <a:latin typeface="標楷體" panose="03000509000000000000" pitchFamily="65" charset="-120"/>
              <a:ea typeface="標楷體" panose="03000509000000000000" pitchFamily="65" charset="-120"/>
              <a:cs typeface="+mj-cs"/>
            </a:endParaRP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TW" sz="2000" kern="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Design and Development of the Factory Real-Time Information Monitoring System</a:t>
            </a:r>
            <a:endParaRPr kumimoji="0" lang="zh-TW" altLang="en-US" sz="2000" kern="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系統設計</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(1/4)</a:t>
            </a:r>
          </a:p>
        </p:txBody>
      </p:sp>
      <p:sp>
        <p:nvSpPr>
          <p:cNvPr id="18435" name="Content Placeholder 2"/>
          <p:cNvSpPr>
            <a:spLocks noGrp="1"/>
          </p:cNvSpPr>
          <p:nvPr>
            <p:ph idx="1"/>
          </p:nvPr>
        </p:nvSpPr>
        <p:spPr>
          <a:xfrm>
            <a:off x="107504" y="927894"/>
            <a:ext cx="4464620" cy="5318125"/>
          </a:xfrm>
        </p:spPr>
        <p:txBody>
          <a:bodyPr/>
          <a:lstStyle/>
          <a:p>
            <a:r>
              <a:rPr lang="zh-TW" altLang="en-US" dirty="0">
                <a:latin typeface="標楷體" panose="03000509000000000000" pitchFamily="65" charset="-120"/>
                <a:ea typeface="標楷體" panose="03000509000000000000" pitchFamily="65" charset="-120"/>
              </a:rPr>
              <a:t>系統</a:t>
            </a:r>
            <a:r>
              <a:rPr lang="zh-TW" altLang="en-US" dirty="0" smtClean="0">
                <a:latin typeface="標楷體" panose="03000509000000000000" pitchFamily="65" charset="-120"/>
                <a:ea typeface="標楷體" panose="03000509000000000000" pitchFamily="65" charset="-120"/>
              </a:rPr>
              <a:t>架構</a:t>
            </a:r>
            <a:r>
              <a:rPr lang="en-US" altLang="zh-TW" dirty="0" smtClean="0">
                <a:latin typeface="標楷體" panose="03000509000000000000" pitchFamily="65" charset="-120"/>
                <a:ea typeface="標楷體" panose="03000509000000000000" pitchFamily="65" charset="-120"/>
              </a:rPr>
              <a:t>:</a:t>
            </a:r>
          </a:p>
          <a:p>
            <a:pPr lvl="1" algn="just">
              <a:buClr>
                <a:schemeClr val="tx1"/>
              </a:buClr>
            </a:pPr>
            <a:r>
              <a:rPr lang="zh-TW" altLang="en-US"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監控層</a:t>
            </a:r>
            <a:r>
              <a:rPr lang="en-US" altLang="zh-TW" dirty="0">
                <a:latin typeface="標楷體" panose="03000509000000000000" pitchFamily="65" charset="-120"/>
                <a:ea typeface="標楷體" panose="03000509000000000000" pitchFamily="65" charset="-120"/>
              </a:rPr>
              <a:t>:</a:t>
            </a: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將資訊依據使用者</a:t>
            </a:r>
            <a:r>
              <a:rPr lang="en-US" altLang="zh-TW" dirty="0" smtClean="0">
                <a:latin typeface="標楷體" panose="03000509000000000000" pitchFamily="65" charset="-120"/>
                <a:ea typeface="標楷體" panose="03000509000000000000" pitchFamily="65" charset="-120"/>
                <a:cs typeface="Times New Roman" panose="02020603050405020304" pitchFamily="18" charset="0"/>
              </a:rPr>
              <a:t/>
            </a:r>
            <a:br>
              <a:rPr lang="en-US" altLang="zh-TW" dirty="0" smtClean="0">
                <a:latin typeface="標楷體" panose="03000509000000000000" pitchFamily="65" charset="-120"/>
                <a:ea typeface="標楷體" panose="03000509000000000000" pitchFamily="65" charset="-120"/>
                <a:cs typeface="Times New Roman" panose="02020603050405020304" pitchFamily="18" charset="0"/>
              </a:rPr>
            </a:b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的</a:t>
            </a:r>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設</a:t>
            </a:r>
            <a:r>
              <a:rPr lang="zh-TW" altLang="en-US" dirty="0">
                <a:latin typeface="標楷體" panose="03000509000000000000" pitchFamily="65" charset="-120"/>
                <a:ea typeface="標楷體" panose="03000509000000000000" pitchFamily="65" charset="-120"/>
                <a:cs typeface="Times New Roman" panose="02020603050405020304" pitchFamily="18" charset="0"/>
              </a:rPr>
              <a:t>定</a:t>
            </a: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即時顯</a:t>
            </a:r>
            <a:r>
              <a:rPr lang="zh-TW" altLang="zh-TW" dirty="0">
                <a:latin typeface="標楷體" panose="03000509000000000000" pitchFamily="65" charset="-120"/>
                <a:ea typeface="標楷體" panose="03000509000000000000" pitchFamily="65" charset="-120"/>
              </a:rPr>
              <a:t>於</a:t>
            </a: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畫面</a:t>
            </a:r>
            <a:r>
              <a:rPr lang="zh-TW" altLang="zh-TW" dirty="0">
                <a:latin typeface="標楷體" panose="03000509000000000000" pitchFamily="65" charset="-120"/>
                <a:ea typeface="標楷體" panose="03000509000000000000" pitchFamily="65" charset="-120"/>
                <a:cs typeface="Times New Roman" panose="02020603050405020304" pitchFamily="18" charset="0"/>
              </a:rPr>
              <a:t>上，以達到</a:t>
            </a: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即時監控的目的</a:t>
            </a:r>
            <a:r>
              <a:rPr lang="zh-TW" altLang="zh-TW" dirty="0">
                <a:latin typeface="標楷體" panose="03000509000000000000" pitchFamily="65" charset="-120"/>
                <a:ea typeface="標楷體" panose="03000509000000000000" pitchFamily="65" charset="-120"/>
                <a:cs typeface="Times New Roman" panose="02020603050405020304" pitchFamily="18" charset="0"/>
              </a:rPr>
              <a:t>。</a:t>
            </a:r>
            <a:endParaRPr lang="en-US" altLang="zh-TW" dirty="0" smtClean="0">
              <a:latin typeface="標楷體" panose="03000509000000000000" pitchFamily="65" charset="-120"/>
              <a:ea typeface="標楷體" panose="03000509000000000000" pitchFamily="65" charset="-120"/>
              <a:cs typeface="Times New Roman" panose="02020603050405020304" pitchFamily="18" charset="0"/>
            </a:endParaRPr>
          </a:p>
          <a:p>
            <a:pPr lvl="1">
              <a:buClr>
                <a:schemeClr val="tx1"/>
              </a:buClr>
            </a:pP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控制層</a:t>
            </a:r>
            <a:r>
              <a:rPr lang="en-US" altLang="zh-TW" dirty="0">
                <a:latin typeface="標楷體" panose="03000509000000000000" pitchFamily="65" charset="-120"/>
                <a:ea typeface="標楷體" panose="03000509000000000000" pitchFamily="65" charset="-120"/>
              </a:rPr>
              <a:t>:</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主要作為與工具機</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r>
            <a:br>
              <a:rPr lang="en-US" altLang="zh-TW" dirty="0">
                <a:latin typeface="Times New Roman" panose="02020603050405020304" pitchFamily="18" charset="0"/>
                <a:ea typeface="標楷體" panose="03000509000000000000" pitchFamily="65" charset="-120"/>
                <a:cs typeface="Times New Roman" panose="02020603050405020304" pitchFamily="18" charset="0"/>
              </a:rPr>
            </a:br>
            <a:r>
              <a:rPr lang="zh-TW" altLang="zh-TW" dirty="0">
                <a:latin typeface="Times New Roman" panose="02020603050405020304" pitchFamily="18" charset="0"/>
                <a:ea typeface="標楷體" panose="03000509000000000000" pitchFamily="65" charset="-120"/>
                <a:cs typeface="Times New Roman" panose="02020603050405020304" pitchFamily="18" charset="0"/>
              </a:rPr>
              <a:t>溝通</a:t>
            </a:r>
            <a:r>
              <a:rPr lang="zh-TW" altLang="zh-TW">
                <a:latin typeface="Times New Roman" panose="02020603050405020304" pitchFamily="18" charset="0"/>
                <a:ea typeface="標楷體" panose="03000509000000000000" pitchFamily="65" charset="-120"/>
                <a:cs typeface="Times New Roman" panose="02020603050405020304" pitchFamily="18" charset="0"/>
              </a:rPr>
              <a:t>的</a:t>
            </a:r>
            <a:r>
              <a:rPr lang="zh-TW" altLang="zh-TW" smtClean="0">
                <a:latin typeface="Times New Roman" panose="02020603050405020304" pitchFamily="18" charset="0"/>
                <a:ea typeface="標楷體" panose="03000509000000000000" pitchFamily="65" charset="-120"/>
                <a:cs typeface="Times New Roman" panose="02020603050405020304" pitchFamily="18" charset="0"/>
              </a:rPr>
              <a:t>媒介</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b="1" dirty="0" smtClean="0">
              <a:latin typeface="Times New Roman" panose="02020603050405020304" pitchFamily="18" charset="0"/>
              <a:ea typeface="MS PGothic" pitchFamily="34" charset="-128"/>
              <a:cs typeface="Times New Roman" panose="02020603050405020304" pitchFamily="18" charset="0"/>
            </a:endParaRPr>
          </a:p>
        </p:txBody>
      </p:sp>
      <p:sp>
        <p:nvSpPr>
          <p:cNvPr id="1843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CE892FF4-6CBD-4FA1-9DC6-9E9259E5316C}" type="slidenum">
              <a:rPr lang="en-US" altLang="zh-TW" smtClean="0">
                <a:latin typeface="Courier New" pitchFamily="49" charset="0"/>
              </a:rPr>
              <a:pPr eaLnBrk="1" hangingPunct="1"/>
              <a:t>10</a:t>
            </a:fld>
            <a:endParaRPr lang="en-US" altLang="zh-TW" dirty="0" smtClean="0">
              <a:latin typeface="Courier New" pitchFamily="49" charset="0"/>
            </a:endParaRPr>
          </a:p>
        </p:txBody>
      </p:sp>
      <p:sp>
        <p:nvSpPr>
          <p:cNvPr id="35" name="頁尾版面配置區 3"/>
          <p:cNvSpPr>
            <a:spLocks noGrp="1"/>
          </p:cNvSpPr>
          <p:nvPr>
            <p:ph type="ftr" sz="quarter" idx="11"/>
          </p:nvPr>
        </p:nvSpPr>
        <p:spPr>
          <a:xfrm>
            <a:off x="3203575" y="6453188"/>
            <a:ext cx="2967038" cy="288925"/>
          </a:xfrm>
        </p:spPr>
        <p:txBody>
          <a:bodyPr/>
          <a:lstStyle/>
          <a:p>
            <a:pPr>
              <a:defRPr/>
            </a:pPr>
            <a:r>
              <a:rPr lang="en-US" altLang="zh-TW" dirty="0" smtClean="0"/>
              <a:t>NTUT MMS LAB</a:t>
            </a:r>
            <a:endParaRPr lang="en-US" altLang="zh-TW" dirty="0"/>
          </a:p>
        </p:txBody>
      </p:sp>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3759" y="796925"/>
            <a:ext cx="4272829" cy="5429250"/>
          </a:xfrm>
          <a:prstGeom prst="rect">
            <a:avLst/>
          </a:prstGeom>
        </p:spPr>
      </p:pic>
    </p:spTree>
    <p:extLst>
      <p:ext uri="{BB962C8B-B14F-4D97-AF65-F5344CB8AC3E}">
        <p14:creationId xmlns:p14="http://schemas.microsoft.com/office/powerpoint/2010/main" val="18250397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系統設計</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(2/4)</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控制層資料傳輸</a:t>
            </a:r>
            <a:r>
              <a:rPr lang="zh-TW" altLang="zh-TW" dirty="0" smtClean="0">
                <a:latin typeface="標楷體" panose="03000509000000000000" pitchFamily="65" charset="-120"/>
                <a:ea typeface="標楷體" panose="03000509000000000000" pitchFamily="65" charset="-120"/>
              </a:rPr>
              <a:t>流程</a:t>
            </a:r>
            <a:r>
              <a:rPr lang="en-US" altLang="zh-TW" dirty="0" smtClean="0">
                <a:latin typeface="標楷體" panose="03000509000000000000" pitchFamily="65" charset="-120"/>
                <a:ea typeface="標楷體" panose="03000509000000000000" pitchFamily="65" charset="-120"/>
              </a:rPr>
              <a:t>:</a:t>
            </a:r>
            <a:endParaRPr lang="en-US" altLang="zh-TW" dirty="0" smtClean="0"/>
          </a:p>
          <a:p>
            <a:pPr marL="0" indent="0" algn="just">
              <a:buNone/>
            </a:pPr>
            <a:endParaRPr lang="zh-TW" altLang="zh-TW" sz="2000" dirty="0"/>
          </a:p>
          <a:p>
            <a:pPr marL="0" indent="0">
              <a:buNone/>
            </a:pPr>
            <a:endParaRPr lang="en-US" altLang="zh-TW" dirty="0" smtClean="0"/>
          </a:p>
        </p:txBody>
      </p:sp>
      <p:sp>
        <p:nvSpPr>
          <p:cNvPr id="25605" name="頁尾版面配置區 4"/>
          <p:cNvSpPr>
            <a:spLocks noGrp="1"/>
          </p:cNvSpPr>
          <p:nvPr>
            <p:ph type="ftr" sz="quarter" idx="11"/>
          </p:nvPr>
        </p:nvSpPr>
        <p:spPr>
          <a:xfrm>
            <a:off x="3403015" y="6422564"/>
            <a:ext cx="2967038"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流程圖: 結束點 7"/>
          <p:cNvSpPr/>
          <p:nvPr/>
        </p:nvSpPr>
        <p:spPr bwMode="auto">
          <a:xfrm>
            <a:off x="179388" y="1970927"/>
            <a:ext cx="1732260" cy="648072"/>
          </a:xfrm>
          <a:prstGeom prst="flowChartTermina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Client API</a:t>
            </a:r>
          </a:p>
          <a:p>
            <a:pPr marL="0" marR="0" indent="0" algn="ctr" defTabSz="914400" rtl="0" eaLnBrk="1" fontAlgn="base" latinLnBrk="0" hangingPunct="1">
              <a:lnSpc>
                <a:spcPct val="100000"/>
              </a:lnSpc>
              <a:spcBef>
                <a:spcPct val="0"/>
              </a:spcBef>
              <a:spcAft>
                <a:spcPct val="0"/>
              </a:spcAft>
              <a:buClrTx/>
              <a:buSzTx/>
              <a:buFontTx/>
              <a:buNone/>
              <a:tabLst/>
            </a:pPr>
            <a:r>
              <a:rPr lang="zh-TW" altLang="en-US" b="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發動請</a:t>
            </a:r>
            <a:r>
              <a:rPr lang="zh-TW" altLang="en-US"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求</a:t>
            </a:r>
            <a:endParaRPr kumimoji="1" lang="zh-TW" altLang="en-US"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流程圖: 程序 8"/>
          <p:cNvSpPr/>
          <p:nvPr/>
        </p:nvSpPr>
        <p:spPr bwMode="auto">
          <a:xfrm>
            <a:off x="3278625" y="1869763"/>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感應裝置</a:t>
            </a:r>
            <a:endPar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1" lang="en-US" altLang="zh-TW" b="0" i="0" u="none" strike="noStrike" cap="none" normalizeH="0" baseline="0" dirty="0" err="1"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WeMos</a:t>
            </a:r>
            <a:r>
              <a:rPr kumimoji="1" lang="en-US" altLang="zh-TW" b="0" i="0" u="none" strike="noStrike" cap="none" normalizeH="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D1 </a:t>
            </a:r>
            <a:r>
              <a:rPr kumimoji="1" lang="en-US" altLang="zh-TW" b="0" i="0" u="none" strike="noStrike" cap="none" normalizeH="0" dirty="0" err="1"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WiFi</a:t>
            </a:r>
            <a:r>
              <a:rPr kumimoji="1" lang="en-US" altLang="zh-TW" b="0" i="0" u="none" strike="noStrike" cap="none" normalizeH="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marL="0" marR="0" indent="0" algn="ctr" defTabSz="914400" rtl="0" eaLnBrk="1" fontAlgn="base" latinLnBrk="0" hangingPunct="1">
              <a:lnSpc>
                <a:spcPct val="100000"/>
              </a:lnSpc>
              <a:spcBef>
                <a:spcPct val="0"/>
              </a:spcBef>
              <a:spcAft>
                <a:spcPct val="0"/>
              </a:spcAft>
              <a:buClrTx/>
              <a:buSzTx/>
              <a:buFontTx/>
              <a:buNone/>
              <a:tabLst/>
            </a:pP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接收請求</a:t>
            </a:r>
            <a:r>
              <a:rPr kumimoji="1" lang="en-US" altLang="zh-TW" b="0" i="0" u="none" strike="noStrike" cap="none" normalizeH="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endPar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 name="流程圖: 程序 16"/>
          <p:cNvSpPr/>
          <p:nvPr/>
        </p:nvSpPr>
        <p:spPr bwMode="auto">
          <a:xfrm>
            <a:off x="6660232" y="1869763"/>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控制感應模組</a:t>
            </a:r>
            <a:endPar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感應工具機資</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料</a:t>
            </a:r>
            <a:endPar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3" name="流程圖: 決策 12"/>
          <p:cNvSpPr/>
          <p:nvPr/>
        </p:nvSpPr>
        <p:spPr bwMode="auto">
          <a:xfrm>
            <a:off x="399480" y="3391924"/>
            <a:ext cx="2293769" cy="1728192"/>
          </a:xfrm>
          <a:prstGeom prst="flowChartDecision">
            <a:avLst/>
          </a:prstGeom>
          <a:solidFill>
            <a:srgbClr val="FF5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sz="18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判斷是否感應成功</a:t>
            </a:r>
          </a:p>
        </p:txBody>
      </p:sp>
      <p:sp>
        <p:nvSpPr>
          <p:cNvPr id="19" name="流程圖: 程序 18"/>
          <p:cNvSpPr/>
          <p:nvPr/>
        </p:nvSpPr>
        <p:spPr bwMode="auto">
          <a:xfrm>
            <a:off x="2693249" y="5400714"/>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產生失敗訊息並轉換成</a:t>
            </a:r>
            <a:r>
              <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JSON</a:t>
            </a: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格式</a:t>
            </a:r>
          </a:p>
        </p:txBody>
      </p:sp>
      <p:sp>
        <p:nvSpPr>
          <p:cNvPr id="20" name="流程圖: 程序 19"/>
          <p:cNvSpPr/>
          <p:nvPr/>
        </p:nvSpPr>
        <p:spPr bwMode="auto">
          <a:xfrm>
            <a:off x="3845377" y="3851663"/>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將資料轉換成</a:t>
            </a:r>
            <a:r>
              <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JSON</a:t>
            </a: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格式</a:t>
            </a:r>
          </a:p>
        </p:txBody>
      </p:sp>
      <p:sp>
        <p:nvSpPr>
          <p:cNvPr id="21" name="流程圖: 結束點 20"/>
          <p:cNvSpPr/>
          <p:nvPr/>
        </p:nvSpPr>
        <p:spPr bwMode="auto">
          <a:xfrm>
            <a:off x="6732240" y="5451296"/>
            <a:ext cx="1872208" cy="749236"/>
          </a:xfrm>
          <a:prstGeom prst="flowChartTermina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將資料回傳給</a:t>
            </a:r>
            <a:r>
              <a:rPr kumimoji="1" lang="en-US" altLang="zh-TW"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Client API</a:t>
            </a:r>
          </a:p>
        </p:txBody>
      </p:sp>
      <p:cxnSp>
        <p:nvCxnSpPr>
          <p:cNvPr id="15" name="直線單箭頭接點 14"/>
          <p:cNvCxnSpPr>
            <a:stCxn id="8" idx="3"/>
            <a:endCxn id="9" idx="1"/>
          </p:cNvCxnSpPr>
          <p:nvPr/>
        </p:nvCxnSpPr>
        <p:spPr bwMode="auto">
          <a:xfrm>
            <a:off x="1911648" y="2294963"/>
            <a:ext cx="136697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直線單箭頭接點 25"/>
          <p:cNvCxnSpPr>
            <a:stCxn id="9" idx="3"/>
            <a:endCxn id="17" idx="1"/>
          </p:cNvCxnSpPr>
          <p:nvPr/>
        </p:nvCxnSpPr>
        <p:spPr bwMode="auto">
          <a:xfrm>
            <a:off x="5222841" y="2294963"/>
            <a:ext cx="143739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肘形接點 21"/>
          <p:cNvCxnSpPr>
            <a:stCxn id="17" idx="2"/>
            <a:endCxn id="13" idx="0"/>
          </p:cNvCxnSpPr>
          <p:nvPr/>
        </p:nvCxnSpPr>
        <p:spPr bwMode="auto">
          <a:xfrm rot="5400000">
            <a:off x="4253473" y="13056"/>
            <a:ext cx="671761" cy="6085975"/>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29" name="直線單箭頭接點 28"/>
          <p:cNvCxnSpPr/>
          <p:nvPr/>
        </p:nvCxnSpPr>
        <p:spPr bwMode="auto">
          <a:xfrm>
            <a:off x="2693249" y="4250348"/>
            <a:ext cx="114208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肘形接點 24"/>
          <p:cNvCxnSpPr>
            <a:stCxn id="13" idx="2"/>
            <a:endCxn id="19" idx="1"/>
          </p:cNvCxnSpPr>
          <p:nvPr/>
        </p:nvCxnSpPr>
        <p:spPr bwMode="auto">
          <a:xfrm rot="16200000" flipH="1">
            <a:off x="1766908" y="4899573"/>
            <a:ext cx="705798" cy="1146884"/>
          </a:xfrm>
          <a:prstGeom prst="bentConnector2">
            <a:avLst/>
          </a:prstGeom>
          <a:solidFill>
            <a:schemeClr val="accent1"/>
          </a:solidFill>
          <a:ln w="9525" cap="flat" cmpd="sng" algn="ctr">
            <a:solidFill>
              <a:srgbClr val="F31515"/>
            </a:solidFill>
            <a:prstDash val="solid"/>
            <a:round/>
            <a:headEnd type="none" w="med" len="med"/>
            <a:tailEnd type="triangle"/>
          </a:ln>
          <a:effectLst/>
        </p:spPr>
      </p:cxnSp>
      <p:sp>
        <p:nvSpPr>
          <p:cNvPr id="36" name="文字方塊 35"/>
          <p:cNvSpPr txBox="1"/>
          <p:nvPr/>
        </p:nvSpPr>
        <p:spPr>
          <a:xfrm>
            <a:off x="2600641" y="3961419"/>
            <a:ext cx="694915" cy="338554"/>
          </a:xfrm>
          <a:prstGeom prst="rect">
            <a:avLst/>
          </a:prstGeom>
          <a:noFill/>
        </p:spPr>
        <p:txBody>
          <a:bodyPr wrap="square" rtlCol="0">
            <a:spAutoFit/>
          </a:bodyPr>
          <a:lstStyle/>
          <a:p>
            <a:pPr algn="ctr"/>
            <a:r>
              <a:rPr lang="zh-TW" altLang="en-US" sz="1600" dirty="0" smtClean="0">
                <a:solidFill>
                  <a:srgbClr val="0070C0"/>
                </a:solidFill>
                <a:latin typeface="標楷體" panose="03000509000000000000" pitchFamily="65" charset="-120"/>
                <a:ea typeface="標楷體" panose="03000509000000000000" pitchFamily="65" charset="-120"/>
              </a:rPr>
              <a:t>成功</a:t>
            </a:r>
            <a:endParaRPr lang="zh-TW" altLang="en-US" sz="1600" dirty="0">
              <a:solidFill>
                <a:srgbClr val="0070C0"/>
              </a:solidFill>
              <a:latin typeface="標楷體" panose="03000509000000000000" pitchFamily="65" charset="-120"/>
              <a:ea typeface="標楷體" panose="03000509000000000000" pitchFamily="65" charset="-120"/>
            </a:endParaRPr>
          </a:p>
        </p:txBody>
      </p:sp>
      <p:sp>
        <p:nvSpPr>
          <p:cNvPr id="41" name="文字方塊 40"/>
          <p:cNvSpPr txBox="1"/>
          <p:nvPr/>
        </p:nvSpPr>
        <p:spPr>
          <a:xfrm>
            <a:off x="1375034" y="5040445"/>
            <a:ext cx="764222" cy="338554"/>
          </a:xfrm>
          <a:prstGeom prst="rect">
            <a:avLst/>
          </a:prstGeom>
          <a:noFill/>
        </p:spPr>
        <p:txBody>
          <a:bodyPr wrap="square" rtlCol="0">
            <a:spAutoFit/>
          </a:bodyPr>
          <a:lstStyle/>
          <a:p>
            <a:pPr algn="ctr"/>
            <a:r>
              <a:rPr lang="zh-TW" altLang="en-US" sz="1600" dirty="0" smtClean="0">
                <a:solidFill>
                  <a:srgbClr val="0070C0"/>
                </a:solidFill>
                <a:latin typeface="標楷體" panose="03000509000000000000" pitchFamily="65" charset="-120"/>
                <a:ea typeface="標楷體" panose="03000509000000000000" pitchFamily="65" charset="-120"/>
              </a:rPr>
              <a:t>失敗</a:t>
            </a:r>
            <a:endParaRPr lang="zh-TW" altLang="en-US" sz="1600" dirty="0">
              <a:solidFill>
                <a:srgbClr val="0070C0"/>
              </a:solidFill>
              <a:latin typeface="標楷體" panose="03000509000000000000" pitchFamily="65" charset="-120"/>
              <a:ea typeface="標楷體" panose="03000509000000000000" pitchFamily="65" charset="-120"/>
            </a:endParaRPr>
          </a:p>
        </p:txBody>
      </p:sp>
      <p:cxnSp>
        <p:nvCxnSpPr>
          <p:cNvPr id="7" name="直線單箭頭接點 6"/>
          <p:cNvCxnSpPr>
            <a:stCxn id="19" idx="3"/>
            <a:endCxn id="21" idx="1"/>
          </p:cNvCxnSpPr>
          <p:nvPr/>
        </p:nvCxnSpPr>
        <p:spPr bwMode="auto">
          <a:xfrm>
            <a:off x="4637465" y="5825914"/>
            <a:ext cx="20947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肘形接點 13"/>
          <p:cNvCxnSpPr>
            <a:stCxn id="20" idx="3"/>
            <a:endCxn id="21" idx="0"/>
          </p:cNvCxnSpPr>
          <p:nvPr/>
        </p:nvCxnSpPr>
        <p:spPr bwMode="auto">
          <a:xfrm>
            <a:off x="5789593" y="4276863"/>
            <a:ext cx="1878751" cy="1174433"/>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35" name="投影片編號版面配置區 3"/>
          <p:cNvSpPr>
            <a:spLocks noGrp="1"/>
          </p:cNvSpPr>
          <p:nvPr>
            <p:ph type="sldNum" sz="quarter" idx="12"/>
          </p:nvPr>
        </p:nvSpPr>
        <p:spPr>
          <a:xfrm>
            <a:off x="6948488" y="63373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dirty="0" smtClean="0">
                <a:latin typeface="Courier New" pitchFamily="49" charset="0"/>
              </a:rPr>
              <a:t>11</a:t>
            </a:r>
          </a:p>
        </p:txBody>
      </p:sp>
    </p:spTree>
    <p:extLst>
      <p:ext uri="{BB962C8B-B14F-4D97-AF65-F5344CB8AC3E}">
        <p14:creationId xmlns:p14="http://schemas.microsoft.com/office/powerpoint/2010/main" val="1427310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系統設計</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(3/4)</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監控層</a:t>
            </a:r>
            <a:r>
              <a:rPr lang="zh-TW" altLang="en-US" dirty="0">
                <a:latin typeface="標楷體" panose="03000509000000000000" pitchFamily="65" charset="-120"/>
                <a:ea typeface="標楷體" panose="03000509000000000000" pitchFamily="65" charset="-120"/>
              </a:rPr>
              <a:t>資料傳輸</a:t>
            </a:r>
            <a:r>
              <a:rPr lang="zh-TW" altLang="zh-TW" dirty="0" smtClean="0">
                <a:latin typeface="標楷體" panose="03000509000000000000" pitchFamily="65" charset="-120"/>
                <a:ea typeface="標楷體" panose="03000509000000000000" pitchFamily="65" charset="-120"/>
              </a:rPr>
              <a:t>流程</a:t>
            </a:r>
            <a:r>
              <a:rPr lang="en-US" altLang="zh-TW"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流程圖: 結束點 8"/>
          <p:cNvSpPr/>
          <p:nvPr/>
        </p:nvSpPr>
        <p:spPr bwMode="auto">
          <a:xfrm>
            <a:off x="238463" y="1970940"/>
            <a:ext cx="1738233" cy="648072"/>
          </a:xfrm>
          <a:prstGeom prst="flowChartTermina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即時監控系統發動請求</a:t>
            </a:r>
          </a:p>
        </p:txBody>
      </p:sp>
      <p:sp>
        <p:nvSpPr>
          <p:cNvPr id="10" name="流程圖: 程序 9"/>
          <p:cNvSpPr/>
          <p:nvPr/>
        </p:nvSpPr>
        <p:spPr bwMode="auto">
          <a:xfrm>
            <a:off x="2505756" y="1869776"/>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TW" b="0" dirty="0" smtClean="0">
                <a:latin typeface="Times New Roman" panose="02020603050405020304" pitchFamily="18" charset="0"/>
                <a:ea typeface="標楷體" panose="03000509000000000000" pitchFamily="65" charset="-120"/>
                <a:cs typeface="Times New Roman" panose="02020603050405020304" pitchFamily="18" charset="0"/>
              </a:rPr>
              <a:t>Client</a:t>
            </a: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b="0" dirty="0" smtClean="0">
                <a:latin typeface="Times New Roman" panose="02020603050405020304" pitchFamily="18" charset="0"/>
                <a:ea typeface="標楷體" panose="03000509000000000000" pitchFamily="65" charset="-120"/>
                <a:cs typeface="Times New Roman" panose="02020603050405020304" pitchFamily="18" charset="0"/>
              </a:rPr>
              <a:t>API</a:t>
            </a: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將請求內容轉換成</a:t>
            </a:r>
            <a:r>
              <a:rPr lang="en-US" altLang="zh-TW" b="0" dirty="0" smtClean="0">
                <a:latin typeface="Times New Roman" panose="02020603050405020304" pitchFamily="18" charset="0"/>
                <a:ea typeface="標楷體" panose="03000509000000000000" pitchFamily="65" charset="-120"/>
                <a:cs typeface="Times New Roman" panose="02020603050405020304" pitchFamily="18" charset="0"/>
              </a:rPr>
              <a:t>JSON</a:t>
            </a:r>
            <a:endPar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流程圖: 程序 10"/>
          <p:cNvSpPr/>
          <p:nvPr/>
        </p:nvSpPr>
        <p:spPr bwMode="auto">
          <a:xfrm>
            <a:off x="5045008" y="1864821"/>
            <a:ext cx="132504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向</a:t>
            </a: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控制層</a:t>
            </a:r>
            <a:endPar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發動請求</a:t>
            </a:r>
          </a:p>
        </p:txBody>
      </p:sp>
      <p:cxnSp>
        <p:nvCxnSpPr>
          <p:cNvPr id="16" name="直線單箭頭接點 15"/>
          <p:cNvCxnSpPr>
            <a:stCxn id="9" idx="3"/>
            <a:endCxn id="10" idx="1"/>
          </p:cNvCxnSpPr>
          <p:nvPr/>
        </p:nvCxnSpPr>
        <p:spPr bwMode="auto">
          <a:xfrm>
            <a:off x="1976696" y="2294976"/>
            <a:ext cx="52906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直線單箭頭接點 16"/>
          <p:cNvCxnSpPr>
            <a:stCxn id="10" idx="3"/>
            <a:endCxn id="11" idx="1"/>
          </p:cNvCxnSpPr>
          <p:nvPr/>
        </p:nvCxnSpPr>
        <p:spPr bwMode="auto">
          <a:xfrm flipV="1">
            <a:off x="4449972" y="2290021"/>
            <a:ext cx="595036" cy="49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9" name="流程圖: 程序 28"/>
          <p:cNvSpPr/>
          <p:nvPr/>
        </p:nvSpPr>
        <p:spPr bwMode="auto">
          <a:xfrm>
            <a:off x="6965089" y="1864821"/>
            <a:ext cx="1788062"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Client API</a:t>
            </a:r>
            <a:r>
              <a:rPr kumimoji="1" lang="zh-TW" altLang="en-US" b="0" i="0" u="none" strike="noStrike" cap="none" normalizeH="0" baseline="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接收控制</a:t>
            </a: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層回傳資料</a:t>
            </a:r>
          </a:p>
        </p:txBody>
      </p:sp>
      <p:sp>
        <p:nvSpPr>
          <p:cNvPr id="31" name="文字方塊 30"/>
          <p:cNvSpPr txBox="1"/>
          <p:nvPr/>
        </p:nvSpPr>
        <p:spPr>
          <a:xfrm>
            <a:off x="2554401" y="3961419"/>
            <a:ext cx="694915" cy="338554"/>
          </a:xfrm>
          <a:prstGeom prst="rect">
            <a:avLst/>
          </a:prstGeom>
          <a:noFill/>
        </p:spPr>
        <p:txBody>
          <a:bodyPr wrap="square" rtlCol="0">
            <a:spAutoFit/>
          </a:bodyPr>
          <a:lstStyle/>
          <a:p>
            <a:pPr algn="ctr"/>
            <a:r>
              <a:rPr lang="zh-TW" altLang="en-US" sz="1600" dirty="0" smtClean="0">
                <a:solidFill>
                  <a:srgbClr val="0070C0"/>
                </a:solidFill>
                <a:latin typeface="標楷體" panose="03000509000000000000" pitchFamily="65" charset="-120"/>
                <a:ea typeface="標楷體" panose="03000509000000000000" pitchFamily="65" charset="-120"/>
              </a:rPr>
              <a:t>正</a:t>
            </a:r>
            <a:r>
              <a:rPr lang="zh-TW" altLang="en-US" sz="1600" dirty="0">
                <a:solidFill>
                  <a:srgbClr val="0070C0"/>
                </a:solidFill>
                <a:latin typeface="標楷體" panose="03000509000000000000" pitchFamily="65" charset="-120"/>
                <a:ea typeface="標楷體" panose="03000509000000000000" pitchFamily="65" charset="-120"/>
              </a:rPr>
              <a:t>常</a:t>
            </a:r>
          </a:p>
        </p:txBody>
      </p:sp>
      <p:sp>
        <p:nvSpPr>
          <p:cNvPr id="32" name="文字方塊 31"/>
          <p:cNvSpPr txBox="1"/>
          <p:nvPr/>
        </p:nvSpPr>
        <p:spPr>
          <a:xfrm>
            <a:off x="1111178" y="5096572"/>
            <a:ext cx="1240070" cy="338554"/>
          </a:xfrm>
          <a:prstGeom prst="rect">
            <a:avLst/>
          </a:prstGeom>
          <a:noFill/>
        </p:spPr>
        <p:txBody>
          <a:bodyPr wrap="square" rtlCol="0">
            <a:spAutoFit/>
          </a:bodyPr>
          <a:lstStyle/>
          <a:p>
            <a:pPr algn="ctr"/>
            <a:r>
              <a:rPr lang="zh-TW" altLang="en-US" sz="1600" dirty="0" smtClean="0">
                <a:solidFill>
                  <a:srgbClr val="0070C0"/>
                </a:solidFill>
                <a:latin typeface="標楷體" panose="03000509000000000000" pitchFamily="65" charset="-120"/>
                <a:ea typeface="標楷體" panose="03000509000000000000" pitchFamily="65" charset="-120"/>
              </a:rPr>
              <a:t>失敗</a:t>
            </a:r>
            <a:endParaRPr lang="zh-TW" altLang="en-US" sz="1600" dirty="0">
              <a:solidFill>
                <a:srgbClr val="0070C0"/>
              </a:solidFill>
              <a:latin typeface="標楷體" panose="03000509000000000000" pitchFamily="65" charset="-120"/>
              <a:ea typeface="標楷體" panose="03000509000000000000" pitchFamily="65" charset="-120"/>
            </a:endParaRPr>
          </a:p>
        </p:txBody>
      </p:sp>
      <p:sp>
        <p:nvSpPr>
          <p:cNvPr id="33" name="流程圖: 程序 32"/>
          <p:cNvSpPr/>
          <p:nvPr/>
        </p:nvSpPr>
        <p:spPr bwMode="auto">
          <a:xfrm>
            <a:off x="3673616" y="5509511"/>
            <a:ext cx="2031908"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zh-TW" altLang="en-US" b="0">
                <a:latin typeface="Times New Roman" panose="02020603050405020304" pitchFamily="18" charset="0"/>
                <a:ea typeface="標楷體" panose="03000509000000000000" pitchFamily="65" charset="-120"/>
                <a:cs typeface="Times New Roman" panose="02020603050405020304" pitchFamily="18" charset="0"/>
              </a:rPr>
              <a:t>將失敗訊息</a:t>
            </a:r>
            <a:endParaRPr lang="en-US" altLang="zh-TW" b="0">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b="0">
                <a:latin typeface="Times New Roman" panose="02020603050405020304" pitchFamily="18" charset="0"/>
                <a:ea typeface="標楷體" panose="03000509000000000000" pitchFamily="65" charset="-120"/>
                <a:cs typeface="Times New Roman" panose="02020603050405020304" pitchFamily="18" charset="0"/>
              </a:rPr>
              <a:t>轉換成記錄檔格式</a:t>
            </a:r>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4" name="流程圖: 結束點 33"/>
          <p:cNvSpPr/>
          <p:nvPr/>
        </p:nvSpPr>
        <p:spPr bwMode="auto">
          <a:xfrm>
            <a:off x="7332765" y="5611745"/>
            <a:ext cx="1507026" cy="648072"/>
          </a:xfrm>
          <a:prstGeom prst="flowChartTermina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寫入資料庫</a:t>
            </a:r>
          </a:p>
        </p:txBody>
      </p:sp>
      <p:sp>
        <p:nvSpPr>
          <p:cNvPr id="35" name="流程圖: 程序 34"/>
          <p:cNvSpPr/>
          <p:nvPr/>
        </p:nvSpPr>
        <p:spPr bwMode="auto">
          <a:xfrm>
            <a:off x="4637881" y="3830820"/>
            <a:ext cx="2012059"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將資料轉換成對應感應模組資料</a:t>
            </a: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表</a:t>
            </a:r>
            <a:endParaRPr lang="zh-TW" altLang="en-US"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3" name="頁尾版面配置區 4"/>
          <p:cNvSpPr>
            <a:spLocks noGrp="1"/>
          </p:cNvSpPr>
          <p:nvPr>
            <p:ph type="ftr" sz="quarter" idx="11"/>
          </p:nvPr>
        </p:nvSpPr>
        <p:spPr>
          <a:xfrm>
            <a:off x="3403015" y="6422564"/>
            <a:ext cx="2967038"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cxnSp>
        <p:nvCxnSpPr>
          <p:cNvPr id="39" name="肘形接點 38"/>
          <p:cNvCxnSpPr>
            <a:stCxn id="35" idx="3"/>
            <a:endCxn id="34" idx="0"/>
          </p:cNvCxnSpPr>
          <p:nvPr/>
        </p:nvCxnSpPr>
        <p:spPr bwMode="auto">
          <a:xfrm>
            <a:off x="6649940" y="4256020"/>
            <a:ext cx="1436338" cy="1355725"/>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41" name="肘形接點 40"/>
          <p:cNvCxnSpPr>
            <a:stCxn id="28" idx="2"/>
            <a:endCxn id="33" idx="1"/>
          </p:cNvCxnSpPr>
          <p:nvPr/>
        </p:nvCxnSpPr>
        <p:spPr bwMode="auto">
          <a:xfrm rot="16200000" flipH="1">
            <a:off x="2202693" y="4463787"/>
            <a:ext cx="814595" cy="2127251"/>
          </a:xfrm>
          <a:prstGeom prst="bentConnector2">
            <a:avLst/>
          </a:prstGeom>
          <a:solidFill>
            <a:schemeClr val="accent1"/>
          </a:solidFill>
          <a:ln w="9525" cap="flat" cmpd="sng" algn="ctr">
            <a:solidFill>
              <a:srgbClr val="F31515"/>
            </a:solidFill>
            <a:prstDash val="solid"/>
            <a:round/>
            <a:headEnd type="none" w="med" len="med"/>
            <a:tailEnd type="triangle"/>
          </a:ln>
          <a:effectLst/>
        </p:spPr>
      </p:cxnSp>
      <p:cxnSp>
        <p:nvCxnSpPr>
          <p:cNvPr id="49" name="直線單箭頭接點 48"/>
          <p:cNvCxnSpPr>
            <a:stCxn id="33" idx="3"/>
          </p:cNvCxnSpPr>
          <p:nvPr/>
        </p:nvCxnSpPr>
        <p:spPr bwMode="auto">
          <a:xfrm>
            <a:off x="5705524" y="5934711"/>
            <a:ext cx="1627241" cy="522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4" name="直線單箭頭接點 73"/>
          <p:cNvCxnSpPr/>
          <p:nvPr/>
        </p:nvCxnSpPr>
        <p:spPr bwMode="auto">
          <a:xfrm flipV="1">
            <a:off x="6370053" y="2285066"/>
            <a:ext cx="595036" cy="49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611" name="肘形接點 25610"/>
          <p:cNvCxnSpPr>
            <a:stCxn id="29" idx="2"/>
            <a:endCxn id="28" idx="0"/>
          </p:cNvCxnSpPr>
          <p:nvPr/>
        </p:nvCxnSpPr>
        <p:spPr bwMode="auto">
          <a:xfrm rot="5400000">
            <a:off x="4364392" y="-102805"/>
            <a:ext cx="676703" cy="6312755"/>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78" name="直線單箭頭接點 77"/>
          <p:cNvCxnSpPr/>
          <p:nvPr/>
        </p:nvCxnSpPr>
        <p:spPr bwMode="auto">
          <a:xfrm>
            <a:off x="2688685" y="4249361"/>
            <a:ext cx="1969138" cy="87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620" name="矩形 25619"/>
          <p:cNvSpPr/>
          <p:nvPr/>
        </p:nvSpPr>
        <p:spPr bwMode="auto">
          <a:xfrm>
            <a:off x="4832124" y="1729116"/>
            <a:ext cx="4132364" cy="1167409"/>
          </a:xfrm>
          <a:prstGeom prst="rect">
            <a:avLst/>
          </a:prstGeom>
          <a:noFill/>
          <a:ln w="9525" cap="flat" cmpd="sng" algn="ctr">
            <a:solidFill>
              <a:srgbClr val="FF0000"/>
            </a:solidFill>
            <a:prstDash val="lgDashDot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tx1"/>
              </a:solidFill>
              <a:effectLst/>
              <a:latin typeface="Arial" charset="0"/>
              <a:ea typeface="新細明體" charset="-120"/>
            </a:endParaRPr>
          </a:p>
        </p:txBody>
      </p:sp>
      <p:sp>
        <p:nvSpPr>
          <p:cNvPr id="7" name="文字方塊 6"/>
          <p:cNvSpPr txBox="1"/>
          <p:nvPr/>
        </p:nvSpPr>
        <p:spPr>
          <a:xfrm flipH="1">
            <a:off x="5900050" y="1392531"/>
            <a:ext cx="2114521" cy="338554"/>
          </a:xfrm>
          <a:prstGeom prst="rect">
            <a:avLst/>
          </a:prstGeom>
          <a:noFill/>
        </p:spPr>
        <p:txBody>
          <a:bodyPr wrap="square" rtlCol="0">
            <a:spAutoFit/>
          </a:bodyPr>
          <a:lstStyle/>
          <a:p>
            <a:pPr algn="ctr"/>
            <a:r>
              <a:rPr lang="zh-TW" altLang="en-US" sz="1600" b="0" dirty="0" smtClean="0">
                <a:solidFill>
                  <a:srgbClr val="FF0000"/>
                </a:solidFill>
                <a:latin typeface="標楷體" panose="03000509000000000000" pitchFamily="65" charset="-120"/>
                <a:ea typeface="標楷體" panose="03000509000000000000" pitchFamily="65" charset="-120"/>
              </a:rPr>
              <a:t>控制層資料傳輸流程</a:t>
            </a:r>
            <a:endParaRPr lang="zh-TW" altLang="en-US" sz="1600" b="0" dirty="0">
              <a:solidFill>
                <a:srgbClr val="FF0000"/>
              </a:solidFill>
              <a:latin typeface="標楷體" panose="03000509000000000000" pitchFamily="65" charset="-120"/>
              <a:ea typeface="標楷體" panose="03000509000000000000" pitchFamily="65" charset="-120"/>
            </a:endParaRPr>
          </a:p>
        </p:txBody>
      </p:sp>
      <p:sp>
        <p:nvSpPr>
          <p:cNvPr id="36" name="投影片編號版面配置區 3"/>
          <p:cNvSpPr>
            <a:spLocks noGrp="1"/>
          </p:cNvSpPr>
          <p:nvPr>
            <p:ph type="sldNum" sz="quarter" idx="12"/>
          </p:nvPr>
        </p:nvSpPr>
        <p:spPr>
          <a:xfrm>
            <a:off x="6948488" y="63373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dirty="0" smtClean="0">
                <a:latin typeface="Courier New" pitchFamily="49" charset="0"/>
              </a:rPr>
              <a:t>12</a:t>
            </a:r>
          </a:p>
        </p:txBody>
      </p:sp>
      <p:sp>
        <p:nvSpPr>
          <p:cNvPr id="28" name="流程圖: 決策 27"/>
          <p:cNvSpPr/>
          <p:nvPr/>
        </p:nvSpPr>
        <p:spPr bwMode="auto">
          <a:xfrm>
            <a:off x="399480" y="3391924"/>
            <a:ext cx="2293769" cy="1728192"/>
          </a:xfrm>
          <a:prstGeom prst="flowChartDecision">
            <a:avLst/>
          </a:prstGeom>
          <a:solidFill>
            <a:srgbClr val="FF5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sz="18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判斷資料是否正常</a:t>
            </a:r>
          </a:p>
        </p:txBody>
      </p:sp>
    </p:spTree>
    <p:extLst>
      <p:ext uri="{BB962C8B-B14F-4D97-AF65-F5344CB8AC3E}">
        <p14:creationId xmlns:p14="http://schemas.microsoft.com/office/powerpoint/2010/main" val="14921624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系統設計</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(4/4)</a:t>
            </a:r>
            <a:endParaRPr lang="en-US" altLang="zh-TW" sz="3200" dirty="0" smtClean="0">
              <a:latin typeface="Times New Roman" panose="02020603050405020304" pitchFamily="18" charset="0"/>
              <a:cs typeface="Times New Roman" panose="02020603050405020304" pitchFamily="18" charset="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13</a:t>
            </a:fld>
            <a:endParaRPr lang="en-US" altLang="zh-TW" dirty="0"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2" name="內容版面配置區 11"/>
          <p:cNvSpPr>
            <a:spLocks noGrp="1"/>
          </p:cNvSpPr>
          <p:nvPr>
            <p:ph idx="1"/>
          </p:nvPr>
        </p:nvSpPr>
        <p:spPr>
          <a:xfrm>
            <a:off x="179388" y="908050"/>
            <a:ext cx="4320604" cy="5318125"/>
          </a:xfrm>
        </p:spPr>
        <p:txBody>
          <a:bodyPr/>
          <a:lstStyle/>
          <a:p>
            <a:pPr>
              <a:spcBef>
                <a:spcPts val="1417"/>
              </a:spcBef>
            </a:pPr>
            <a:r>
              <a:rPr lang="zh-TW" altLang="zh-TW" dirty="0">
                <a:latin typeface="標楷體" panose="03000509000000000000" pitchFamily="65" charset="-120"/>
                <a:ea typeface="標楷體" panose="03000509000000000000" pitchFamily="65" charset="-120"/>
              </a:rPr>
              <a:t>即時監控資訊系統</a:t>
            </a:r>
            <a:r>
              <a:rPr lang="zh-TW" altLang="en-US" dirty="0" smtClean="0">
                <a:latin typeface="標楷體" panose="03000509000000000000" pitchFamily="65" charset="-120"/>
                <a:ea typeface="標楷體" panose="03000509000000000000" pitchFamily="65" charset="-120"/>
              </a:rPr>
              <a:t>架構</a:t>
            </a:r>
            <a:r>
              <a:rPr lang="en-US" altLang="zh-TW"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marL="263525" lvl="1" indent="0">
              <a:spcBef>
                <a:spcPts val="1417"/>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利用</a:t>
            </a:r>
            <a:r>
              <a:rPr lang="en-US" altLang="zh-TW"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Java</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開發</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部屬在</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Apache Tomcat</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上。</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buClr>
                <a:schemeClr val="tx1"/>
              </a:buClr>
            </a:pP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Maven</a:t>
            </a:r>
            <a:r>
              <a:rPr lang="zh-TW" altLang="en-US" sz="2000" dirty="0">
                <a:solidFill>
                  <a:schemeClr val="tx2"/>
                </a:solidFill>
                <a:latin typeface="Times New Roman" panose="02020603050405020304" pitchFamily="18" charset="0"/>
                <a:ea typeface="標楷體" panose="03000509000000000000" pitchFamily="65" charset="-120"/>
                <a:cs typeface="Times New Roman" panose="02020603050405020304" pitchFamily="18" charset="0"/>
              </a:rPr>
              <a:t>管理系統</a:t>
            </a:r>
            <a:r>
              <a:rPr lang="zh-TW" altLang="en-US" sz="2000" dirty="0" smtClean="0">
                <a:solidFill>
                  <a:schemeClr val="tx2"/>
                </a:solidFill>
                <a:latin typeface="Times New Roman" panose="02020603050405020304" pitchFamily="18" charset="0"/>
                <a:ea typeface="標楷體" panose="03000509000000000000" pitchFamily="65" charset="-120"/>
                <a:cs typeface="Times New Roman" panose="02020603050405020304" pitchFamily="18" charset="0"/>
              </a:rPr>
              <a:t>套件。</a:t>
            </a:r>
            <a:endParaRPr lang="en-US" altLang="zh-TW" sz="2000" dirty="0" smtClean="0">
              <a:solidFill>
                <a:schemeClr val="tx2"/>
              </a:solidFill>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r>
              <a:rPr lang="zh-TW" altLang="en-US" sz="2000" dirty="0" smtClean="0">
                <a:solidFill>
                  <a:schemeClr val="tx2"/>
                </a:solidFill>
                <a:latin typeface="Times New Roman" panose="02020603050405020304" pitchFamily="18" charset="0"/>
                <a:ea typeface="標楷體" panose="03000509000000000000" pitchFamily="65" charset="-120"/>
                <a:cs typeface="Times New Roman" panose="02020603050405020304" pitchFamily="18" charset="0"/>
              </a:rPr>
              <a:t>使用</a:t>
            </a:r>
            <a:r>
              <a:rPr lang="en-US" altLang="zh-TW"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Hibernate</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映射</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資料庫物件。</a:t>
            </a:r>
            <a:endParaRPr lang="en-US" altLang="zh-TW" sz="2000" dirty="0" smtClean="0">
              <a:solidFill>
                <a:schemeClr val="tx2"/>
              </a:solidFill>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核心</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架構</a:t>
            </a:r>
            <a:r>
              <a:rPr lang="en-US" altLang="zh-TW"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Spring</a:t>
            </a:r>
            <a:r>
              <a:rPr lang="zh-TW" altLang="en-US"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MVC</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採用</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Bootstrap</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來</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設計</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RWD</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模式</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endParaRPr lang="en-US" altLang="zh-TW" dirty="0" smtClean="0">
              <a:latin typeface="標楷體" panose="03000509000000000000" pitchFamily="65" charset="-120"/>
              <a:ea typeface="標楷體" panose="03000509000000000000" pitchFamily="65" charset="-120"/>
            </a:endParaRPr>
          </a:p>
          <a:p>
            <a:pPr marL="263525" lvl="1" indent="0">
              <a:spcBef>
                <a:spcPts val="1417"/>
              </a:spcBef>
            </a:pPr>
            <a:endParaRPr lang="zh-TW" altLang="en-US" sz="2000" dirty="0">
              <a:latin typeface="標楷體" panose="03000509000000000000" pitchFamily="65" charset="-120"/>
              <a:ea typeface="標楷體" panose="03000509000000000000" pitchFamily="65" charset="-120"/>
            </a:endParaRPr>
          </a:p>
        </p:txBody>
      </p:sp>
      <p:pic>
        <p:nvPicPr>
          <p:cNvPr id="13" name="圖片 12" descr="圖3_5系統架構"/>
          <p:cNvPicPr/>
          <p:nvPr/>
        </p:nvPicPr>
        <p:blipFill>
          <a:blip r:embed="rId3">
            <a:extLst>
              <a:ext uri="{28A0092B-C50C-407E-A947-70E740481C1C}">
                <a14:useLocalDpi xmlns:a14="http://schemas.microsoft.com/office/drawing/2010/main" val="0"/>
              </a:ext>
            </a:extLst>
          </a:blip>
          <a:srcRect/>
          <a:stretch>
            <a:fillRect/>
          </a:stretch>
        </p:blipFill>
        <p:spPr bwMode="auto">
          <a:xfrm>
            <a:off x="4378658" y="940862"/>
            <a:ext cx="4703430" cy="5043069"/>
          </a:xfrm>
          <a:prstGeom prst="rect">
            <a:avLst/>
          </a:prstGeom>
          <a:noFill/>
          <a:ln>
            <a:noFill/>
          </a:ln>
        </p:spPr>
      </p:pic>
    </p:spTree>
    <p:extLst>
      <p:ext uri="{BB962C8B-B14F-4D97-AF65-F5344CB8AC3E}">
        <p14:creationId xmlns:p14="http://schemas.microsoft.com/office/powerpoint/2010/main" val="29489296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(1/9)</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pPr>
              <a:spcBef>
                <a:spcPts val="1417"/>
              </a:spcBef>
            </a:pPr>
            <a:endParaRPr lang="zh-TW" altLang="en-US" dirty="0">
              <a:latin typeface="標楷體" panose="03000509000000000000" pitchFamily="65" charset="-120"/>
              <a:ea typeface="標楷體" panose="03000509000000000000" pitchFamily="65" charset="-12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14</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8" name="Freeform 5"/>
          <p:cNvSpPr>
            <a:spLocks/>
          </p:cNvSpPr>
          <p:nvPr/>
        </p:nvSpPr>
        <p:spPr bwMode="auto">
          <a:xfrm>
            <a:off x="4674393" y="831850"/>
            <a:ext cx="2722563" cy="2722563"/>
          </a:xfrm>
          <a:custGeom>
            <a:avLst/>
            <a:gdLst>
              <a:gd name="T0" fmla="*/ 988 w 1715"/>
              <a:gd name="T1" fmla="*/ 1715 h 1715"/>
              <a:gd name="T2" fmla="*/ 0 w 1715"/>
              <a:gd name="T3" fmla="*/ 1715 h 1715"/>
              <a:gd name="T4" fmla="*/ 0 w 1715"/>
              <a:gd name="T5" fmla="*/ 727 h 1715"/>
              <a:gd name="T6" fmla="*/ 727 w 1715"/>
              <a:gd name="T7" fmla="*/ 0 h 1715"/>
              <a:gd name="T8" fmla="*/ 1715 w 1715"/>
              <a:gd name="T9" fmla="*/ 986 h 1715"/>
              <a:gd name="T10" fmla="*/ 988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988" y="1715"/>
                </a:moveTo>
                <a:lnTo>
                  <a:pt x="0" y="1715"/>
                </a:lnTo>
                <a:lnTo>
                  <a:pt x="0" y="727"/>
                </a:lnTo>
                <a:lnTo>
                  <a:pt x="727" y="0"/>
                </a:lnTo>
                <a:lnTo>
                  <a:pt x="1715" y="986"/>
                </a:lnTo>
                <a:lnTo>
                  <a:pt x="988" y="1715"/>
                </a:lnTo>
                <a:close/>
              </a:path>
            </a:pathLst>
          </a:custGeom>
          <a:solidFill>
            <a:srgbClr val="F08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
          <p:cNvSpPr>
            <a:spLocks/>
          </p:cNvSpPr>
          <p:nvPr/>
        </p:nvSpPr>
        <p:spPr bwMode="auto">
          <a:xfrm>
            <a:off x="4674393" y="831850"/>
            <a:ext cx="2722563" cy="2722563"/>
          </a:xfrm>
          <a:custGeom>
            <a:avLst/>
            <a:gdLst>
              <a:gd name="T0" fmla="*/ 988 w 1715"/>
              <a:gd name="T1" fmla="*/ 1715 h 1715"/>
              <a:gd name="T2" fmla="*/ 0 w 1715"/>
              <a:gd name="T3" fmla="*/ 1715 h 1715"/>
              <a:gd name="T4" fmla="*/ 0 w 1715"/>
              <a:gd name="T5" fmla="*/ 727 h 1715"/>
              <a:gd name="T6" fmla="*/ 727 w 1715"/>
              <a:gd name="T7" fmla="*/ 0 h 1715"/>
              <a:gd name="T8" fmla="*/ 1715 w 1715"/>
              <a:gd name="T9" fmla="*/ 986 h 1715"/>
              <a:gd name="T10" fmla="*/ 988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988" y="1715"/>
                </a:moveTo>
                <a:lnTo>
                  <a:pt x="0" y="1715"/>
                </a:lnTo>
                <a:lnTo>
                  <a:pt x="0" y="727"/>
                </a:lnTo>
                <a:lnTo>
                  <a:pt x="727" y="0"/>
                </a:lnTo>
                <a:lnTo>
                  <a:pt x="1715" y="986"/>
                </a:lnTo>
                <a:lnTo>
                  <a:pt x="988" y="17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
          <p:cNvSpPr>
            <a:spLocks/>
          </p:cNvSpPr>
          <p:nvPr/>
        </p:nvSpPr>
        <p:spPr bwMode="auto">
          <a:xfrm>
            <a:off x="1850231" y="3645024"/>
            <a:ext cx="2714625" cy="2713038"/>
          </a:xfrm>
          <a:custGeom>
            <a:avLst/>
            <a:gdLst>
              <a:gd name="T0" fmla="*/ 1710 w 1710"/>
              <a:gd name="T1" fmla="*/ 986 h 1709"/>
              <a:gd name="T2" fmla="*/ 1710 w 1710"/>
              <a:gd name="T3" fmla="*/ 0 h 1709"/>
              <a:gd name="T4" fmla="*/ 722 w 1710"/>
              <a:gd name="T5" fmla="*/ 0 h 1709"/>
              <a:gd name="T6" fmla="*/ 0 w 1710"/>
              <a:gd name="T7" fmla="*/ 722 h 1709"/>
              <a:gd name="T8" fmla="*/ 988 w 1710"/>
              <a:gd name="T9" fmla="*/ 1709 h 1709"/>
              <a:gd name="T10" fmla="*/ 1710 w 1710"/>
              <a:gd name="T11" fmla="*/ 986 h 1709"/>
            </a:gdLst>
            <a:ahLst/>
            <a:cxnLst>
              <a:cxn ang="0">
                <a:pos x="T0" y="T1"/>
              </a:cxn>
              <a:cxn ang="0">
                <a:pos x="T2" y="T3"/>
              </a:cxn>
              <a:cxn ang="0">
                <a:pos x="T4" y="T5"/>
              </a:cxn>
              <a:cxn ang="0">
                <a:pos x="T6" y="T7"/>
              </a:cxn>
              <a:cxn ang="0">
                <a:pos x="T8" y="T9"/>
              </a:cxn>
              <a:cxn ang="0">
                <a:pos x="T10" y="T11"/>
              </a:cxn>
            </a:cxnLst>
            <a:rect l="0" t="0" r="r" b="b"/>
            <a:pathLst>
              <a:path w="1710" h="1709">
                <a:moveTo>
                  <a:pt x="1710" y="986"/>
                </a:moveTo>
                <a:lnTo>
                  <a:pt x="1710" y="0"/>
                </a:lnTo>
                <a:lnTo>
                  <a:pt x="722" y="0"/>
                </a:lnTo>
                <a:lnTo>
                  <a:pt x="0" y="722"/>
                </a:lnTo>
                <a:lnTo>
                  <a:pt x="988" y="1709"/>
                </a:lnTo>
                <a:lnTo>
                  <a:pt x="1710" y="986"/>
                </a:lnTo>
                <a:close/>
              </a:path>
            </a:pathLst>
          </a:custGeom>
          <a:solidFill>
            <a:srgbClr val="47B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8"/>
          <p:cNvSpPr>
            <a:spLocks/>
          </p:cNvSpPr>
          <p:nvPr/>
        </p:nvSpPr>
        <p:spPr bwMode="auto">
          <a:xfrm>
            <a:off x="1850231" y="3670300"/>
            <a:ext cx="2714625" cy="2713038"/>
          </a:xfrm>
          <a:custGeom>
            <a:avLst/>
            <a:gdLst>
              <a:gd name="T0" fmla="*/ 1710 w 1710"/>
              <a:gd name="T1" fmla="*/ 986 h 1709"/>
              <a:gd name="T2" fmla="*/ 1710 w 1710"/>
              <a:gd name="T3" fmla="*/ 0 h 1709"/>
              <a:gd name="T4" fmla="*/ 722 w 1710"/>
              <a:gd name="T5" fmla="*/ 0 h 1709"/>
              <a:gd name="T6" fmla="*/ 0 w 1710"/>
              <a:gd name="T7" fmla="*/ 722 h 1709"/>
              <a:gd name="T8" fmla="*/ 988 w 1710"/>
              <a:gd name="T9" fmla="*/ 1709 h 1709"/>
              <a:gd name="T10" fmla="*/ 1710 w 1710"/>
              <a:gd name="T11" fmla="*/ 986 h 1709"/>
            </a:gdLst>
            <a:ahLst/>
            <a:cxnLst>
              <a:cxn ang="0">
                <a:pos x="T0" y="T1"/>
              </a:cxn>
              <a:cxn ang="0">
                <a:pos x="T2" y="T3"/>
              </a:cxn>
              <a:cxn ang="0">
                <a:pos x="T4" y="T5"/>
              </a:cxn>
              <a:cxn ang="0">
                <a:pos x="T6" y="T7"/>
              </a:cxn>
              <a:cxn ang="0">
                <a:pos x="T8" y="T9"/>
              </a:cxn>
              <a:cxn ang="0">
                <a:pos x="T10" y="T11"/>
              </a:cxn>
            </a:cxnLst>
            <a:rect l="0" t="0" r="r" b="b"/>
            <a:pathLst>
              <a:path w="1710" h="1709">
                <a:moveTo>
                  <a:pt x="1710" y="986"/>
                </a:moveTo>
                <a:lnTo>
                  <a:pt x="1710" y="0"/>
                </a:lnTo>
                <a:lnTo>
                  <a:pt x="722" y="0"/>
                </a:lnTo>
                <a:lnTo>
                  <a:pt x="0" y="722"/>
                </a:lnTo>
                <a:lnTo>
                  <a:pt x="988" y="1709"/>
                </a:lnTo>
                <a:lnTo>
                  <a:pt x="1710" y="9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9"/>
          <p:cNvSpPr>
            <a:spLocks/>
          </p:cNvSpPr>
          <p:nvPr/>
        </p:nvSpPr>
        <p:spPr bwMode="auto">
          <a:xfrm>
            <a:off x="4672806" y="3670300"/>
            <a:ext cx="2713038" cy="2713038"/>
          </a:xfrm>
          <a:custGeom>
            <a:avLst/>
            <a:gdLst>
              <a:gd name="T0" fmla="*/ 0 w 1709"/>
              <a:gd name="T1" fmla="*/ 986 h 1709"/>
              <a:gd name="T2" fmla="*/ 0 w 1709"/>
              <a:gd name="T3" fmla="*/ 0 h 1709"/>
              <a:gd name="T4" fmla="*/ 987 w 1709"/>
              <a:gd name="T5" fmla="*/ 0 h 1709"/>
              <a:gd name="T6" fmla="*/ 1709 w 1709"/>
              <a:gd name="T7" fmla="*/ 722 h 1709"/>
              <a:gd name="T8" fmla="*/ 721 w 1709"/>
              <a:gd name="T9" fmla="*/ 1709 h 1709"/>
              <a:gd name="T10" fmla="*/ 0 w 1709"/>
              <a:gd name="T11" fmla="*/ 986 h 1709"/>
            </a:gdLst>
            <a:ahLst/>
            <a:cxnLst>
              <a:cxn ang="0">
                <a:pos x="T0" y="T1"/>
              </a:cxn>
              <a:cxn ang="0">
                <a:pos x="T2" y="T3"/>
              </a:cxn>
              <a:cxn ang="0">
                <a:pos x="T4" y="T5"/>
              </a:cxn>
              <a:cxn ang="0">
                <a:pos x="T6" y="T7"/>
              </a:cxn>
              <a:cxn ang="0">
                <a:pos x="T8" y="T9"/>
              </a:cxn>
              <a:cxn ang="0">
                <a:pos x="T10" y="T11"/>
              </a:cxn>
            </a:cxnLst>
            <a:rect l="0" t="0" r="r" b="b"/>
            <a:pathLst>
              <a:path w="1709" h="1709">
                <a:moveTo>
                  <a:pt x="0" y="986"/>
                </a:moveTo>
                <a:lnTo>
                  <a:pt x="0" y="0"/>
                </a:lnTo>
                <a:lnTo>
                  <a:pt x="987" y="0"/>
                </a:lnTo>
                <a:lnTo>
                  <a:pt x="1709" y="722"/>
                </a:lnTo>
                <a:lnTo>
                  <a:pt x="721" y="1709"/>
                </a:lnTo>
                <a:lnTo>
                  <a:pt x="0" y="986"/>
                </a:lnTo>
                <a:close/>
              </a:path>
            </a:pathLst>
          </a:custGeom>
          <a:solidFill>
            <a:srgbClr val="005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0"/>
          <p:cNvSpPr>
            <a:spLocks/>
          </p:cNvSpPr>
          <p:nvPr/>
        </p:nvSpPr>
        <p:spPr bwMode="auto">
          <a:xfrm>
            <a:off x="4672806" y="3670300"/>
            <a:ext cx="2713038" cy="2713038"/>
          </a:xfrm>
          <a:custGeom>
            <a:avLst/>
            <a:gdLst>
              <a:gd name="T0" fmla="*/ 0 w 1709"/>
              <a:gd name="T1" fmla="*/ 986 h 1709"/>
              <a:gd name="T2" fmla="*/ 0 w 1709"/>
              <a:gd name="T3" fmla="*/ 0 h 1709"/>
              <a:gd name="T4" fmla="*/ 987 w 1709"/>
              <a:gd name="T5" fmla="*/ 0 h 1709"/>
              <a:gd name="T6" fmla="*/ 1709 w 1709"/>
              <a:gd name="T7" fmla="*/ 722 h 1709"/>
              <a:gd name="T8" fmla="*/ 721 w 1709"/>
              <a:gd name="T9" fmla="*/ 1709 h 1709"/>
              <a:gd name="T10" fmla="*/ 0 w 1709"/>
              <a:gd name="T11" fmla="*/ 986 h 1709"/>
            </a:gdLst>
            <a:ahLst/>
            <a:cxnLst>
              <a:cxn ang="0">
                <a:pos x="T0" y="T1"/>
              </a:cxn>
              <a:cxn ang="0">
                <a:pos x="T2" y="T3"/>
              </a:cxn>
              <a:cxn ang="0">
                <a:pos x="T4" y="T5"/>
              </a:cxn>
              <a:cxn ang="0">
                <a:pos x="T6" y="T7"/>
              </a:cxn>
              <a:cxn ang="0">
                <a:pos x="T8" y="T9"/>
              </a:cxn>
              <a:cxn ang="0">
                <a:pos x="T10" y="T11"/>
              </a:cxn>
            </a:cxnLst>
            <a:rect l="0" t="0" r="r" b="b"/>
            <a:pathLst>
              <a:path w="1709" h="1709">
                <a:moveTo>
                  <a:pt x="0" y="986"/>
                </a:moveTo>
                <a:lnTo>
                  <a:pt x="0" y="0"/>
                </a:lnTo>
                <a:lnTo>
                  <a:pt x="987" y="0"/>
                </a:lnTo>
                <a:lnTo>
                  <a:pt x="1709" y="722"/>
                </a:lnTo>
                <a:lnTo>
                  <a:pt x="721" y="1709"/>
                </a:lnTo>
                <a:lnTo>
                  <a:pt x="0" y="9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1"/>
          <p:cNvSpPr>
            <a:spLocks/>
          </p:cNvSpPr>
          <p:nvPr/>
        </p:nvSpPr>
        <p:spPr bwMode="auto">
          <a:xfrm>
            <a:off x="1842293" y="843782"/>
            <a:ext cx="2722563" cy="2722563"/>
          </a:xfrm>
          <a:custGeom>
            <a:avLst/>
            <a:gdLst>
              <a:gd name="T0" fmla="*/ 727 w 1715"/>
              <a:gd name="T1" fmla="*/ 1715 h 1715"/>
              <a:gd name="T2" fmla="*/ 1715 w 1715"/>
              <a:gd name="T3" fmla="*/ 1715 h 1715"/>
              <a:gd name="T4" fmla="*/ 1715 w 1715"/>
              <a:gd name="T5" fmla="*/ 727 h 1715"/>
              <a:gd name="T6" fmla="*/ 988 w 1715"/>
              <a:gd name="T7" fmla="*/ 0 h 1715"/>
              <a:gd name="T8" fmla="*/ 0 w 1715"/>
              <a:gd name="T9" fmla="*/ 986 h 1715"/>
              <a:gd name="T10" fmla="*/ 727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727" y="1715"/>
                </a:moveTo>
                <a:lnTo>
                  <a:pt x="1715" y="1715"/>
                </a:lnTo>
                <a:lnTo>
                  <a:pt x="1715" y="727"/>
                </a:lnTo>
                <a:lnTo>
                  <a:pt x="988" y="0"/>
                </a:lnTo>
                <a:lnTo>
                  <a:pt x="0" y="986"/>
                </a:lnTo>
                <a:lnTo>
                  <a:pt x="727" y="1715"/>
                </a:lnTo>
                <a:close/>
              </a:path>
            </a:pathLst>
          </a:custGeom>
          <a:solidFill>
            <a:srgbClr val="9DC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75" name="Freeform 12"/>
          <p:cNvSpPr>
            <a:spLocks/>
          </p:cNvSpPr>
          <p:nvPr/>
        </p:nvSpPr>
        <p:spPr bwMode="auto">
          <a:xfrm>
            <a:off x="1842293" y="831850"/>
            <a:ext cx="2722563" cy="2722563"/>
          </a:xfrm>
          <a:custGeom>
            <a:avLst/>
            <a:gdLst>
              <a:gd name="T0" fmla="*/ 727 w 1715"/>
              <a:gd name="T1" fmla="*/ 1715 h 1715"/>
              <a:gd name="T2" fmla="*/ 1715 w 1715"/>
              <a:gd name="T3" fmla="*/ 1715 h 1715"/>
              <a:gd name="T4" fmla="*/ 1715 w 1715"/>
              <a:gd name="T5" fmla="*/ 727 h 1715"/>
              <a:gd name="T6" fmla="*/ 988 w 1715"/>
              <a:gd name="T7" fmla="*/ 0 h 1715"/>
              <a:gd name="T8" fmla="*/ 0 w 1715"/>
              <a:gd name="T9" fmla="*/ 986 h 1715"/>
              <a:gd name="T10" fmla="*/ 727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727" y="1715"/>
                </a:moveTo>
                <a:lnTo>
                  <a:pt x="1715" y="1715"/>
                </a:lnTo>
                <a:lnTo>
                  <a:pt x="1715" y="727"/>
                </a:lnTo>
                <a:lnTo>
                  <a:pt x="988" y="0"/>
                </a:lnTo>
                <a:lnTo>
                  <a:pt x="0" y="986"/>
                </a:lnTo>
                <a:lnTo>
                  <a:pt x="727" y="17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Oval 17"/>
          <p:cNvSpPr>
            <a:spLocks noChangeArrowheads="1"/>
          </p:cNvSpPr>
          <p:nvPr/>
        </p:nvSpPr>
        <p:spPr bwMode="auto">
          <a:xfrm>
            <a:off x="3455193" y="2443163"/>
            <a:ext cx="2328863" cy="2328863"/>
          </a:xfrm>
          <a:prstGeom prst="ellipse">
            <a:avLst/>
          </a:prstGeom>
          <a:solidFill>
            <a:srgbClr val="F8F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r>
              <a:rPr lang="zh-TW" altLang="en-US" sz="2800" dirty="0" smtClean="0">
                <a:latin typeface="標楷體" panose="03000509000000000000" pitchFamily="65" charset="-120"/>
                <a:ea typeface="標楷體" panose="03000509000000000000" pitchFamily="65" charset="-120"/>
              </a:rPr>
              <a:t>即時監控資訊系統</a:t>
            </a:r>
            <a:endParaRPr lang="zh-CN" altLang="en-US" sz="2800" dirty="0">
              <a:latin typeface="標楷體" panose="03000509000000000000" pitchFamily="65" charset="-120"/>
              <a:ea typeface="標楷體" panose="03000509000000000000" pitchFamily="65" charset="-120"/>
            </a:endParaRPr>
          </a:p>
        </p:txBody>
      </p:sp>
      <p:grpSp>
        <p:nvGrpSpPr>
          <p:cNvPr id="85" name="组合 85"/>
          <p:cNvGrpSpPr/>
          <p:nvPr/>
        </p:nvGrpSpPr>
        <p:grpSpPr>
          <a:xfrm>
            <a:off x="3047645" y="4205738"/>
            <a:ext cx="541490" cy="452172"/>
            <a:chOff x="9478963" y="1489075"/>
            <a:chExt cx="307975" cy="257176"/>
          </a:xfrm>
        </p:grpSpPr>
        <p:sp>
          <p:nvSpPr>
            <p:cNvPr id="86" name="Freeform 26"/>
            <p:cNvSpPr>
              <a:spLocks/>
            </p:cNvSpPr>
            <p:nvPr/>
          </p:nvSpPr>
          <p:spPr bwMode="auto">
            <a:xfrm>
              <a:off x="9478963" y="1706563"/>
              <a:ext cx="307975" cy="39688"/>
            </a:xfrm>
            <a:custGeom>
              <a:avLst/>
              <a:gdLst>
                <a:gd name="T0" fmla="*/ 118 w 118"/>
                <a:gd name="T1" fmla="*/ 7 h 15"/>
                <a:gd name="T2" fmla="*/ 110 w 118"/>
                <a:gd name="T3" fmla="*/ 15 h 15"/>
                <a:gd name="T4" fmla="*/ 7 w 118"/>
                <a:gd name="T5" fmla="*/ 15 h 15"/>
                <a:gd name="T6" fmla="*/ 0 w 118"/>
                <a:gd name="T7" fmla="*/ 7 h 15"/>
                <a:gd name="T8" fmla="*/ 7 w 118"/>
                <a:gd name="T9" fmla="*/ 0 h 15"/>
                <a:gd name="T10" fmla="*/ 110 w 118"/>
                <a:gd name="T11" fmla="*/ 0 h 15"/>
                <a:gd name="T12" fmla="*/ 118 w 118"/>
                <a:gd name="T13" fmla="*/ 7 h 15"/>
              </a:gdLst>
              <a:ahLst/>
              <a:cxnLst>
                <a:cxn ang="0">
                  <a:pos x="T0" y="T1"/>
                </a:cxn>
                <a:cxn ang="0">
                  <a:pos x="T2" y="T3"/>
                </a:cxn>
                <a:cxn ang="0">
                  <a:pos x="T4" y="T5"/>
                </a:cxn>
                <a:cxn ang="0">
                  <a:pos x="T6" y="T7"/>
                </a:cxn>
                <a:cxn ang="0">
                  <a:pos x="T8" y="T9"/>
                </a:cxn>
                <a:cxn ang="0">
                  <a:pos x="T10" y="T11"/>
                </a:cxn>
                <a:cxn ang="0">
                  <a:pos x="T12" y="T13"/>
                </a:cxn>
              </a:cxnLst>
              <a:rect l="0" t="0" r="r" b="b"/>
              <a:pathLst>
                <a:path w="118" h="15">
                  <a:moveTo>
                    <a:pt x="118" y="7"/>
                  </a:moveTo>
                  <a:cubicBezTo>
                    <a:pt x="118" y="12"/>
                    <a:pt x="115" y="15"/>
                    <a:pt x="110" y="15"/>
                  </a:cubicBezTo>
                  <a:cubicBezTo>
                    <a:pt x="7" y="15"/>
                    <a:pt x="7" y="15"/>
                    <a:pt x="7" y="15"/>
                  </a:cubicBezTo>
                  <a:cubicBezTo>
                    <a:pt x="3" y="15"/>
                    <a:pt x="0" y="12"/>
                    <a:pt x="0" y="7"/>
                  </a:cubicBezTo>
                  <a:cubicBezTo>
                    <a:pt x="0" y="3"/>
                    <a:pt x="3" y="0"/>
                    <a:pt x="7" y="0"/>
                  </a:cubicBezTo>
                  <a:cubicBezTo>
                    <a:pt x="110" y="0"/>
                    <a:pt x="110" y="0"/>
                    <a:pt x="110" y="0"/>
                  </a:cubicBezTo>
                  <a:cubicBezTo>
                    <a:pt x="115" y="0"/>
                    <a:pt x="118" y="3"/>
                    <a:pt x="118"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
            <p:cNvSpPr>
              <a:spLocks/>
            </p:cNvSpPr>
            <p:nvPr/>
          </p:nvSpPr>
          <p:spPr bwMode="auto">
            <a:xfrm>
              <a:off x="9504363" y="1562100"/>
              <a:ext cx="41275" cy="123825"/>
            </a:xfrm>
            <a:custGeom>
              <a:avLst/>
              <a:gdLst>
                <a:gd name="T0" fmla="*/ 8 w 16"/>
                <a:gd name="T1" fmla="*/ 47 h 47"/>
                <a:gd name="T2" fmla="*/ 0 w 16"/>
                <a:gd name="T3" fmla="*/ 39 h 47"/>
                <a:gd name="T4" fmla="*/ 0 w 16"/>
                <a:gd name="T5" fmla="*/ 8 h 47"/>
                <a:gd name="T6" fmla="*/ 8 w 16"/>
                <a:gd name="T7" fmla="*/ 0 h 47"/>
                <a:gd name="T8" fmla="*/ 16 w 16"/>
                <a:gd name="T9" fmla="*/ 8 h 47"/>
                <a:gd name="T10" fmla="*/ 16 w 16"/>
                <a:gd name="T11" fmla="*/ 39 h 47"/>
                <a:gd name="T12" fmla="*/ 8 w 1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8"/>
            <p:cNvSpPr>
              <a:spLocks/>
            </p:cNvSpPr>
            <p:nvPr/>
          </p:nvSpPr>
          <p:spPr bwMode="auto">
            <a:xfrm>
              <a:off x="9577388" y="1525588"/>
              <a:ext cx="42863" cy="160338"/>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3" y="61"/>
                    <a:pt x="0" y="58"/>
                    <a:pt x="0" y="53"/>
                  </a:cubicBezTo>
                  <a:cubicBezTo>
                    <a:pt x="0" y="8"/>
                    <a:pt x="0" y="8"/>
                    <a:pt x="0" y="8"/>
                  </a:cubicBezTo>
                  <a:cubicBezTo>
                    <a:pt x="0" y="4"/>
                    <a:pt x="3" y="0"/>
                    <a:pt x="8" y="0"/>
                  </a:cubicBezTo>
                  <a:cubicBezTo>
                    <a:pt x="12" y="0"/>
                    <a:pt x="16" y="4"/>
                    <a:pt x="16" y="8"/>
                  </a:cubicBezTo>
                  <a:cubicBezTo>
                    <a:pt x="16" y="53"/>
                    <a:pt x="16" y="53"/>
                    <a:pt x="16" y="53"/>
                  </a:cubicBezTo>
                  <a:cubicBezTo>
                    <a:pt x="16" y="58"/>
                    <a:pt x="12" y="61"/>
                    <a:pt x="8"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9"/>
            <p:cNvSpPr>
              <a:spLocks/>
            </p:cNvSpPr>
            <p:nvPr/>
          </p:nvSpPr>
          <p:spPr bwMode="auto">
            <a:xfrm>
              <a:off x="9652000" y="1489075"/>
              <a:ext cx="38100" cy="196850"/>
            </a:xfrm>
            <a:custGeom>
              <a:avLst/>
              <a:gdLst>
                <a:gd name="T0" fmla="*/ 8 w 15"/>
                <a:gd name="T1" fmla="*/ 75 h 75"/>
                <a:gd name="T2" fmla="*/ 0 w 15"/>
                <a:gd name="T3" fmla="*/ 67 h 75"/>
                <a:gd name="T4" fmla="*/ 0 w 15"/>
                <a:gd name="T5" fmla="*/ 8 h 75"/>
                <a:gd name="T6" fmla="*/ 8 w 15"/>
                <a:gd name="T7" fmla="*/ 0 h 75"/>
                <a:gd name="T8" fmla="*/ 15 w 15"/>
                <a:gd name="T9" fmla="*/ 8 h 75"/>
                <a:gd name="T10" fmla="*/ 15 w 15"/>
                <a:gd name="T11" fmla="*/ 67 h 75"/>
                <a:gd name="T12" fmla="*/ 8 w 15"/>
                <a:gd name="T13" fmla="*/ 75 h 75"/>
              </a:gdLst>
              <a:ahLst/>
              <a:cxnLst>
                <a:cxn ang="0">
                  <a:pos x="T0" y="T1"/>
                </a:cxn>
                <a:cxn ang="0">
                  <a:pos x="T2" y="T3"/>
                </a:cxn>
                <a:cxn ang="0">
                  <a:pos x="T4" y="T5"/>
                </a:cxn>
                <a:cxn ang="0">
                  <a:pos x="T6" y="T7"/>
                </a:cxn>
                <a:cxn ang="0">
                  <a:pos x="T8" y="T9"/>
                </a:cxn>
                <a:cxn ang="0">
                  <a:pos x="T10" y="T11"/>
                </a:cxn>
                <a:cxn ang="0">
                  <a:pos x="T12" y="T13"/>
                </a:cxn>
              </a:cxnLst>
              <a:rect l="0" t="0" r="r" b="b"/>
              <a:pathLst>
                <a:path w="15" h="75">
                  <a:moveTo>
                    <a:pt x="8" y="75"/>
                  </a:moveTo>
                  <a:cubicBezTo>
                    <a:pt x="3" y="75"/>
                    <a:pt x="0" y="72"/>
                    <a:pt x="0" y="67"/>
                  </a:cubicBezTo>
                  <a:cubicBezTo>
                    <a:pt x="0" y="8"/>
                    <a:pt x="0" y="8"/>
                    <a:pt x="0" y="8"/>
                  </a:cubicBezTo>
                  <a:cubicBezTo>
                    <a:pt x="0" y="3"/>
                    <a:pt x="3" y="0"/>
                    <a:pt x="8" y="0"/>
                  </a:cubicBezTo>
                  <a:cubicBezTo>
                    <a:pt x="12" y="0"/>
                    <a:pt x="15" y="3"/>
                    <a:pt x="15" y="8"/>
                  </a:cubicBezTo>
                  <a:cubicBezTo>
                    <a:pt x="15" y="67"/>
                    <a:pt x="15" y="67"/>
                    <a:pt x="15" y="67"/>
                  </a:cubicBezTo>
                  <a:cubicBezTo>
                    <a:pt x="15" y="72"/>
                    <a:pt x="12" y="75"/>
                    <a:pt x="8"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30"/>
            <p:cNvSpPr>
              <a:spLocks/>
            </p:cNvSpPr>
            <p:nvPr/>
          </p:nvSpPr>
          <p:spPr bwMode="auto">
            <a:xfrm>
              <a:off x="9725025" y="1498600"/>
              <a:ext cx="39688" cy="187325"/>
            </a:xfrm>
            <a:custGeom>
              <a:avLst/>
              <a:gdLst>
                <a:gd name="T0" fmla="*/ 7 w 15"/>
                <a:gd name="T1" fmla="*/ 71 h 71"/>
                <a:gd name="T2" fmla="*/ 0 w 15"/>
                <a:gd name="T3" fmla="*/ 63 h 71"/>
                <a:gd name="T4" fmla="*/ 0 w 15"/>
                <a:gd name="T5" fmla="*/ 8 h 71"/>
                <a:gd name="T6" fmla="*/ 7 w 15"/>
                <a:gd name="T7" fmla="*/ 0 h 71"/>
                <a:gd name="T8" fmla="*/ 15 w 15"/>
                <a:gd name="T9" fmla="*/ 8 h 71"/>
                <a:gd name="T10" fmla="*/ 15 w 15"/>
                <a:gd name="T11" fmla="*/ 63 h 71"/>
                <a:gd name="T12" fmla="*/ 7 w 15"/>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5" h="71">
                  <a:moveTo>
                    <a:pt x="7" y="71"/>
                  </a:moveTo>
                  <a:cubicBezTo>
                    <a:pt x="3" y="71"/>
                    <a:pt x="0" y="68"/>
                    <a:pt x="0" y="63"/>
                  </a:cubicBezTo>
                  <a:cubicBezTo>
                    <a:pt x="0" y="8"/>
                    <a:pt x="0" y="8"/>
                    <a:pt x="0" y="8"/>
                  </a:cubicBezTo>
                  <a:cubicBezTo>
                    <a:pt x="0" y="3"/>
                    <a:pt x="3" y="0"/>
                    <a:pt x="7" y="0"/>
                  </a:cubicBezTo>
                  <a:cubicBezTo>
                    <a:pt x="12" y="0"/>
                    <a:pt x="15" y="3"/>
                    <a:pt x="15" y="8"/>
                  </a:cubicBezTo>
                  <a:cubicBezTo>
                    <a:pt x="15" y="63"/>
                    <a:pt x="15" y="63"/>
                    <a:pt x="15" y="63"/>
                  </a:cubicBezTo>
                  <a:cubicBezTo>
                    <a:pt x="15" y="68"/>
                    <a:pt x="12" y="71"/>
                    <a:pt x="7"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1" name="组合 84"/>
          <p:cNvGrpSpPr/>
          <p:nvPr/>
        </p:nvGrpSpPr>
        <p:grpSpPr>
          <a:xfrm>
            <a:off x="3048477" y="1434220"/>
            <a:ext cx="583246" cy="528812"/>
            <a:chOff x="6942138" y="1422400"/>
            <a:chExt cx="357188" cy="323851"/>
          </a:xfrm>
        </p:grpSpPr>
        <p:sp>
          <p:nvSpPr>
            <p:cNvPr id="92" name="Freeform 31"/>
            <p:cNvSpPr>
              <a:spLocks/>
            </p:cNvSpPr>
            <p:nvPr/>
          </p:nvSpPr>
          <p:spPr bwMode="auto">
            <a:xfrm>
              <a:off x="6942138" y="1706563"/>
              <a:ext cx="357188" cy="39688"/>
            </a:xfrm>
            <a:custGeom>
              <a:avLst/>
              <a:gdLst>
                <a:gd name="T0" fmla="*/ 136 w 136"/>
                <a:gd name="T1" fmla="*/ 7 h 15"/>
                <a:gd name="T2" fmla="*/ 128 w 136"/>
                <a:gd name="T3" fmla="*/ 15 h 15"/>
                <a:gd name="T4" fmla="*/ 8 w 136"/>
                <a:gd name="T5" fmla="*/ 15 h 15"/>
                <a:gd name="T6" fmla="*/ 0 w 136"/>
                <a:gd name="T7" fmla="*/ 7 h 15"/>
                <a:gd name="T8" fmla="*/ 8 w 136"/>
                <a:gd name="T9" fmla="*/ 0 h 15"/>
                <a:gd name="T10" fmla="*/ 128 w 136"/>
                <a:gd name="T11" fmla="*/ 0 h 15"/>
                <a:gd name="T12" fmla="*/ 136 w 136"/>
                <a:gd name="T13" fmla="*/ 7 h 15"/>
              </a:gdLst>
              <a:ahLst/>
              <a:cxnLst>
                <a:cxn ang="0">
                  <a:pos x="T0" y="T1"/>
                </a:cxn>
                <a:cxn ang="0">
                  <a:pos x="T2" y="T3"/>
                </a:cxn>
                <a:cxn ang="0">
                  <a:pos x="T4" y="T5"/>
                </a:cxn>
                <a:cxn ang="0">
                  <a:pos x="T6" y="T7"/>
                </a:cxn>
                <a:cxn ang="0">
                  <a:pos x="T8" y="T9"/>
                </a:cxn>
                <a:cxn ang="0">
                  <a:pos x="T10" y="T11"/>
                </a:cxn>
                <a:cxn ang="0">
                  <a:pos x="T12" y="T13"/>
                </a:cxn>
              </a:cxnLst>
              <a:rect l="0" t="0" r="r" b="b"/>
              <a:pathLst>
                <a:path w="136" h="15">
                  <a:moveTo>
                    <a:pt x="136" y="7"/>
                  </a:moveTo>
                  <a:cubicBezTo>
                    <a:pt x="136" y="12"/>
                    <a:pt x="133" y="15"/>
                    <a:pt x="128" y="15"/>
                  </a:cubicBezTo>
                  <a:cubicBezTo>
                    <a:pt x="8" y="15"/>
                    <a:pt x="8" y="15"/>
                    <a:pt x="8" y="15"/>
                  </a:cubicBezTo>
                  <a:cubicBezTo>
                    <a:pt x="3" y="15"/>
                    <a:pt x="0" y="12"/>
                    <a:pt x="0" y="7"/>
                  </a:cubicBezTo>
                  <a:cubicBezTo>
                    <a:pt x="0" y="3"/>
                    <a:pt x="3" y="0"/>
                    <a:pt x="8" y="0"/>
                  </a:cubicBezTo>
                  <a:cubicBezTo>
                    <a:pt x="128" y="0"/>
                    <a:pt x="128" y="0"/>
                    <a:pt x="128" y="0"/>
                  </a:cubicBezTo>
                  <a:cubicBezTo>
                    <a:pt x="133" y="0"/>
                    <a:pt x="136" y="3"/>
                    <a:pt x="13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32"/>
            <p:cNvSpPr>
              <a:spLocks/>
            </p:cNvSpPr>
            <p:nvPr/>
          </p:nvSpPr>
          <p:spPr bwMode="auto">
            <a:xfrm>
              <a:off x="6986588" y="1562100"/>
              <a:ext cx="42863" cy="123825"/>
            </a:xfrm>
            <a:custGeom>
              <a:avLst/>
              <a:gdLst>
                <a:gd name="T0" fmla="*/ 8 w 16"/>
                <a:gd name="T1" fmla="*/ 47 h 47"/>
                <a:gd name="T2" fmla="*/ 0 w 16"/>
                <a:gd name="T3" fmla="*/ 39 h 47"/>
                <a:gd name="T4" fmla="*/ 0 w 16"/>
                <a:gd name="T5" fmla="*/ 8 h 47"/>
                <a:gd name="T6" fmla="*/ 8 w 16"/>
                <a:gd name="T7" fmla="*/ 0 h 47"/>
                <a:gd name="T8" fmla="*/ 16 w 16"/>
                <a:gd name="T9" fmla="*/ 8 h 47"/>
                <a:gd name="T10" fmla="*/ 16 w 16"/>
                <a:gd name="T11" fmla="*/ 39 h 47"/>
                <a:gd name="T12" fmla="*/ 8 w 1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33"/>
            <p:cNvSpPr>
              <a:spLocks/>
            </p:cNvSpPr>
            <p:nvPr/>
          </p:nvSpPr>
          <p:spPr bwMode="auto">
            <a:xfrm>
              <a:off x="7062788" y="1562100"/>
              <a:ext cx="39688" cy="123825"/>
            </a:xfrm>
            <a:custGeom>
              <a:avLst/>
              <a:gdLst>
                <a:gd name="T0" fmla="*/ 8 w 15"/>
                <a:gd name="T1" fmla="*/ 47 h 47"/>
                <a:gd name="T2" fmla="*/ 0 w 15"/>
                <a:gd name="T3" fmla="*/ 39 h 47"/>
                <a:gd name="T4" fmla="*/ 0 w 15"/>
                <a:gd name="T5" fmla="*/ 8 h 47"/>
                <a:gd name="T6" fmla="*/ 8 w 15"/>
                <a:gd name="T7" fmla="*/ 0 h 47"/>
                <a:gd name="T8" fmla="*/ 15 w 15"/>
                <a:gd name="T9" fmla="*/ 8 h 47"/>
                <a:gd name="T10" fmla="*/ 15 w 15"/>
                <a:gd name="T11" fmla="*/ 39 h 47"/>
                <a:gd name="T12" fmla="*/ 8 w 15"/>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5" h="47">
                  <a:moveTo>
                    <a:pt x="8" y="47"/>
                  </a:moveTo>
                  <a:cubicBezTo>
                    <a:pt x="3" y="47"/>
                    <a:pt x="0" y="44"/>
                    <a:pt x="0" y="39"/>
                  </a:cubicBezTo>
                  <a:cubicBezTo>
                    <a:pt x="0" y="8"/>
                    <a:pt x="0" y="8"/>
                    <a:pt x="0" y="8"/>
                  </a:cubicBezTo>
                  <a:cubicBezTo>
                    <a:pt x="0" y="4"/>
                    <a:pt x="3" y="0"/>
                    <a:pt x="8" y="0"/>
                  </a:cubicBezTo>
                  <a:cubicBezTo>
                    <a:pt x="12" y="0"/>
                    <a:pt x="15" y="4"/>
                    <a:pt x="15" y="8"/>
                  </a:cubicBezTo>
                  <a:cubicBezTo>
                    <a:pt x="15" y="39"/>
                    <a:pt x="15" y="39"/>
                    <a:pt x="15" y="39"/>
                  </a:cubicBezTo>
                  <a:cubicBezTo>
                    <a:pt x="15"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34"/>
            <p:cNvSpPr>
              <a:spLocks/>
            </p:cNvSpPr>
            <p:nvPr/>
          </p:nvSpPr>
          <p:spPr bwMode="auto">
            <a:xfrm>
              <a:off x="7138988" y="1562100"/>
              <a:ext cx="39688" cy="123825"/>
            </a:xfrm>
            <a:custGeom>
              <a:avLst/>
              <a:gdLst>
                <a:gd name="T0" fmla="*/ 7 w 15"/>
                <a:gd name="T1" fmla="*/ 47 h 47"/>
                <a:gd name="T2" fmla="*/ 0 w 15"/>
                <a:gd name="T3" fmla="*/ 39 h 47"/>
                <a:gd name="T4" fmla="*/ 0 w 15"/>
                <a:gd name="T5" fmla="*/ 8 h 47"/>
                <a:gd name="T6" fmla="*/ 7 w 15"/>
                <a:gd name="T7" fmla="*/ 0 h 47"/>
                <a:gd name="T8" fmla="*/ 15 w 15"/>
                <a:gd name="T9" fmla="*/ 8 h 47"/>
                <a:gd name="T10" fmla="*/ 15 w 15"/>
                <a:gd name="T11" fmla="*/ 39 h 47"/>
                <a:gd name="T12" fmla="*/ 7 w 15"/>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5" h="47">
                  <a:moveTo>
                    <a:pt x="7" y="47"/>
                  </a:moveTo>
                  <a:cubicBezTo>
                    <a:pt x="3" y="47"/>
                    <a:pt x="0" y="44"/>
                    <a:pt x="0" y="39"/>
                  </a:cubicBezTo>
                  <a:cubicBezTo>
                    <a:pt x="0" y="8"/>
                    <a:pt x="0" y="8"/>
                    <a:pt x="0" y="8"/>
                  </a:cubicBezTo>
                  <a:cubicBezTo>
                    <a:pt x="0" y="4"/>
                    <a:pt x="3" y="0"/>
                    <a:pt x="7" y="0"/>
                  </a:cubicBezTo>
                  <a:cubicBezTo>
                    <a:pt x="12" y="0"/>
                    <a:pt x="15" y="4"/>
                    <a:pt x="15" y="8"/>
                  </a:cubicBezTo>
                  <a:cubicBezTo>
                    <a:pt x="15" y="39"/>
                    <a:pt x="15" y="39"/>
                    <a:pt x="15" y="39"/>
                  </a:cubicBezTo>
                  <a:cubicBezTo>
                    <a:pt x="15" y="44"/>
                    <a:pt x="12" y="47"/>
                    <a:pt x="7"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35"/>
            <p:cNvSpPr>
              <a:spLocks/>
            </p:cNvSpPr>
            <p:nvPr/>
          </p:nvSpPr>
          <p:spPr bwMode="auto">
            <a:xfrm>
              <a:off x="7212013" y="1562100"/>
              <a:ext cx="42863" cy="123825"/>
            </a:xfrm>
            <a:custGeom>
              <a:avLst/>
              <a:gdLst>
                <a:gd name="T0" fmla="*/ 8 w 16"/>
                <a:gd name="T1" fmla="*/ 47 h 47"/>
                <a:gd name="T2" fmla="*/ 0 w 16"/>
                <a:gd name="T3" fmla="*/ 39 h 47"/>
                <a:gd name="T4" fmla="*/ 0 w 16"/>
                <a:gd name="T5" fmla="*/ 8 h 47"/>
                <a:gd name="T6" fmla="*/ 8 w 16"/>
                <a:gd name="T7" fmla="*/ 0 h 47"/>
                <a:gd name="T8" fmla="*/ 16 w 16"/>
                <a:gd name="T9" fmla="*/ 8 h 47"/>
                <a:gd name="T10" fmla="*/ 16 w 16"/>
                <a:gd name="T11" fmla="*/ 39 h 47"/>
                <a:gd name="T12" fmla="*/ 8 w 1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36"/>
            <p:cNvSpPr>
              <a:spLocks/>
            </p:cNvSpPr>
            <p:nvPr/>
          </p:nvSpPr>
          <p:spPr bwMode="auto">
            <a:xfrm>
              <a:off x="7010400" y="1422400"/>
              <a:ext cx="220663" cy="66675"/>
            </a:xfrm>
            <a:custGeom>
              <a:avLst/>
              <a:gdLst>
                <a:gd name="T0" fmla="*/ 84 w 84"/>
                <a:gd name="T1" fmla="*/ 25 h 25"/>
                <a:gd name="T2" fmla="*/ 52 w 84"/>
                <a:gd name="T3" fmla="*/ 4 h 25"/>
                <a:gd name="T4" fmla="*/ 32 w 84"/>
                <a:gd name="T5" fmla="*/ 4 h 25"/>
                <a:gd name="T6" fmla="*/ 18 w 84"/>
                <a:gd name="T7" fmla="*/ 13 h 25"/>
                <a:gd name="T8" fmla="*/ 0 w 84"/>
                <a:gd name="T9" fmla="*/ 25 h 25"/>
                <a:gd name="T10" fmla="*/ 84 w 84"/>
                <a:gd name="T11" fmla="*/ 25 h 25"/>
              </a:gdLst>
              <a:ahLst/>
              <a:cxnLst>
                <a:cxn ang="0">
                  <a:pos x="T0" y="T1"/>
                </a:cxn>
                <a:cxn ang="0">
                  <a:pos x="T2" y="T3"/>
                </a:cxn>
                <a:cxn ang="0">
                  <a:pos x="T4" y="T5"/>
                </a:cxn>
                <a:cxn ang="0">
                  <a:pos x="T6" y="T7"/>
                </a:cxn>
                <a:cxn ang="0">
                  <a:pos x="T8" y="T9"/>
                </a:cxn>
                <a:cxn ang="0">
                  <a:pos x="T10" y="T11"/>
                </a:cxn>
              </a:cxnLst>
              <a:rect l="0" t="0" r="r" b="b"/>
              <a:pathLst>
                <a:path w="84" h="25">
                  <a:moveTo>
                    <a:pt x="84" y="25"/>
                  </a:moveTo>
                  <a:cubicBezTo>
                    <a:pt x="52" y="4"/>
                    <a:pt x="52" y="4"/>
                    <a:pt x="52" y="4"/>
                  </a:cubicBezTo>
                  <a:cubicBezTo>
                    <a:pt x="46" y="0"/>
                    <a:pt x="38" y="0"/>
                    <a:pt x="32" y="4"/>
                  </a:cubicBezTo>
                  <a:cubicBezTo>
                    <a:pt x="18" y="13"/>
                    <a:pt x="18" y="13"/>
                    <a:pt x="18" y="13"/>
                  </a:cubicBezTo>
                  <a:cubicBezTo>
                    <a:pt x="0" y="25"/>
                    <a:pt x="0" y="25"/>
                    <a:pt x="0" y="25"/>
                  </a:cubicBezTo>
                  <a:lnTo>
                    <a:pt x="84"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7"/>
            <p:cNvSpPr>
              <a:spLocks/>
            </p:cNvSpPr>
            <p:nvPr/>
          </p:nvSpPr>
          <p:spPr bwMode="auto">
            <a:xfrm>
              <a:off x="6962775" y="1509713"/>
              <a:ext cx="315913" cy="41275"/>
            </a:xfrm>
            <a:custGeom>
              <a:avLst/>
              <a:gdLst>
                <a:gd name="T0" fmla="*/ 120 w 120"/>
                <a:gd name="T1" fmla="*/ 8 h 16"/>
                <a:gd name="T2" fmla="*/ 112 w 120"/>
                <a:gd name="T3" fmla="*/ 16 h 16"/>
                <a:gd name="T4" fmla="*/ 8 w 120"/>
                <a:gd name="T5" fmla="*/ 16 h 16"/>
                <a:gd name="T6" fmla="*/ 0 w 120"/>
                <a:gd name="T7" fmla="*/ 8 h 16"/>
                <a:gd name="T8" fmla="*/ 8 w 120"/>
                <a:gd name="T9" fmla="*/ 0 h 16"/>
                <a:gd name="T10" fmla="*/ 112 w 120"/>
                <a:gd name="T11" fmla="*/ 0 h 16"/>
                <a:gd name="T12" fmla="*/ 120 w 120"/>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20" h="16">
                  <a:moveTo>
                    <a:pt x="120" y="8"/>
                  </a:moveTo>
                  <a:cubicBezTo>
                    <a:pt x="120" y="12"/>
                    <a:pt x="116" y="16"/>
                    <a:pt x="112" y="16"/>
                  </a:cubicBezTo>
                  <a:cubicBezTo>
                    <a:pt x="8" y="16"/>
                    <a:pt x="8" y="16"/>
                    <a:pt x="8" y="16"/>
                  </a:cubicBezTo>
                  <a:cubicBezTo>
                    <a:pt x="4" y="16"/>
                    <a:pt x="0" y="12"/>
                    <a:pt x="0" y="8"/>
                  </a:cubicBezTo>
                  <a:cubicBezTo>
                    <a:pt x="0" y="3"/>
                    <a:pt x="4" y="0"/>
                    <a:pt x="8" y="0"/>
                  </a:cubicBezTo>
                  <a:cubicBezTo>
                    <a:pt x="112" y="0"/>
                    <a:pt x="112" y="0"/>
                    <a:pt x="112" y="0"/>
                  </a:cubicBezTo>
                  <a:cubicBezTo>
                    <a:pt x="116" y="0"/>
                    <a:pt x="120" y="3"/>
                    <a:pt x="12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0" name="组合 83"/>
          <p:cNvGrpSpPr/>
          <p:nvPr/>
        </p:nvGrpSpPr>
        <p:grpSpPr>
          <a:xfrm>
            <a:off x="5544276" y="4141787"/>
            <a:ext cx="668474" cy="674690"/>
            <a:chOff x="9488488" y="4192588"/>
            <a:chExt cx="341313" cy="344487"/>
          </a:xfrm>
        </p:grpSpPr>
        <p:sp>
          <p:nvSpPr>
            <p:cNvPr id="111" name="Freeform 48"/>
            <p:cNvSpPr>
              <a:spLocks noEditPoints="1"/>
            </p:cNvSpPr>
            <p:nvPr/>
          </p:nvSpPr>
          <p:spPr bwMode="auto">
            <a:xfrm>
              <a:off x="9567863" y="4206875"/>
              <a:ext cx="182563" cy="330200"/>
            </a:xfrm>
            <a:custGeom>
              <a:avLst/>
              <a:gdLst>
                <a:gd name="T0" fmla="*/ 35 w 70"/>
                <a:gd name="T1" fmla="*/ 126 h 126"/>
                <a:gd name="T2" fmla="*/ 0 w 70"/>
                <a:gd name="T3" fmla="*/ 63 h 126"/>
                <a:gd name="T4" fmla="*/ 35 w 70"/>
                <a:gd name="T5" fmla="*/ 0 h 126"/>
                <a:gd name="T6" fmla="*/ 70 w 70"/>
                <a:gd name="T7" fmla="*/ 63 h 126"/>
                <a:gd name="T8" fmla="*/ 35 w 70"/>
                <a:gd name="T9" fmla="*/ 126 h 126"/>
                <a:gd name="T10" fmla="*/ 35 w 70"/>
                <a:gd name="T11" fmla="*/ 6 h 126"/>
                <a:gd name="T12" fmla="*/ 6 w 70"/>
                <a:gd name="T13" fmla="*/ 63 h 126"/>
                <a:gd name="T14" fmla="*/ 35 w 70"/>
                <a:gd name="T15" fmla="*/ 120 h 126"/>
                <a:gd name="T16" fmla="*/ 64 w 70"/>
                <a:gd name="T17" fmla="*/ 63 h 126"/>
                <a:gd name="T18" fmla="*/ 35 w 70"/>
                <a:gd name="T19" fmla="*/ 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126">
                  <a:moveTo>
                    <a:pt x="35" y="126"/>
                  </a:moveTo>
                  <a:cubicBezTo>
                    <a:pt x="15" y="126"/>
                    <a:pt x="0" y="98"/>
                    <a:pt x="0" y="63"/>
                  </a:cubicBezTo>
                  <a:cubicBezTo>
                    <a:pt x="0" y="27"/>
                    <a:pt x="15" y="0"/>
                    <a:pt x="35" y="0"/>
                  </a:cubicBezTo>
                  <a:cubicBezTo>
                    <a:pt x="55" y="0"/>
                    <a:pt x="70" y="27"/>
                    <a:pt x="70" y="63"/>
                  </a:cubicBezTo>
                  <a:cubicBezTo>
                    <a:pt x="70" y="98"/>
                    <a:pt x="55" y="126"/>
                    <a:pt x="35" y="126"/>
                  </a:cubicBezTo>
                  <a:close/>
                  <a:moveTo>
                    <a:pt x="35" y="6"/>
                  </a:moveTo>
                  <a:cubicBezTo>
                    <a:pt x="19" y="6"/>
                    <a:pt x="6" y="32"/>
                    <a:pt x="6" y="63"/>
                  </a:cubicBezTo>
                  <a:cubicBezTo>
                    <a:pt x="6" y="93"/>
                    <a:pt x="19" y="120"/>
                    <a:pt x="35" y="120"/>
                  </a:cubicBezTo>
                  <a:cubicBezTo>
                    <a:pt x="51" y="120"/>
                    <a:pt x="64" y="93"/>
                    <a:pt x="64" y="63"/>
                  </a:cubicBezTo>
                  <a:cubicBezTo>
                    <a:pt x="64" y="32"/>
                    <a:pt x="51" y="6"/>
                    <a:pt x="3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9"/>
            <p:cNvSpPr>
              <a:spLocks noEditPoints="1"/>
            </p:cNvSpPr>
            <p:nvPr/>
          </p:nvSpPr>
          <p:spPr bwMode="auto">
            <a:xfrm>
              <a:off x="9488488" y="4260850"/>
              <a:ext cx="341313" cy="219075"/>
            </a:xfrm>
            <a:custGeom>
              <a:avLst/>
              <a:gdLst>
                <a:gd name="T0" fmla="*/ 40 w 130"/>
                <a:gd name="T1" fmla="*/ 83 h 83"/>
                <a:gd name="T2" fmla="*/ 8 w 130"/>
                <a:gd name="T3" fmla="*/ 68 h 83"/>
                <a:gd name="T4" fmla="*/ 50 w 130"/>
                <a:gd name="T5" fmla="*/ 9 h 83"/>
                <a:gd name="T6" fmla="*/ 90 w 130"/>
                <a:gd name="T7" fmla="*/ 0 h 83"/>
                <a:gd name="T8" fmla="*/ 122 w 130"/>
                <a:gd name="T9" fmla="*/ 15 h 83"/>
                <a:gd name="T10" fmla="*/ 80 w 130"/>
                <a:gd name="T11" fmla="*/ 74 h 83"/>
                <a:gd name="T12" fmla="*/ 40 w 130"/>
                <a:gd name="T13" fmla="*/ 83 h 83"/>
                <a:gd name="T14" fmla="*/ 90 w 130"/>
                <a:gd name="T15" fmla="*/ 6 h 83"/>
                <a:gd name="T16" fmla="*/ 53 w 130"/>
                <a:gd name="T17" fmla="*/ 15 h 83"/>
                <a:gd name="T18" fmla="*/ 13 w 130"/>
                <a:gd name="T19" fmla="*/ 66 h 83"/>
                <a:gd name="T20" fmla="*/ 40 w 130"/>
                <a:gd name="T21" fmla="*/ 77 h 83"/>
                <a:gd name="T22" fmla="*/ 77 w 130"/>
                <a:gd name="T23" fmla="*/ 68 h 83"/>
                <a:gd name="T24" fmla="*/ 117 w 130"/>
                <a:gd name="T25" fmla="*/ 17 h 83"/>
                <a:gd name="T26" fmla="*/ 90 w 130"/>
                <a:gd name="T27" fmla="*/ 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83">
                  <a:moveTo>
                    <a:pt x="40" y="83"/>
                  </a:moveTo>
                  <a:cubicBezTo>
                    <a:pt x="24" y="83"/>
                    <a:pt x="12" y="78"/>
                    <a:pt x="8" y="68"/>
                  </a:cubicBezTo>
                  <a:cubicBezTo>
                    <a:pt x="0" y="50"/>
                    <a:pt x="18" y="24"/>
                    <a:pt x="50" y="9"/>
                  </a:cubicBezTo>
                  <a:cubicBezTo>
                    <a:pt x="63" y="3"/>
                    <a:pt x="78" y="0"/>
                    <a:pt x="90" y="0"/>
                  </a:cubicBezTo>
                  <a:cubicBezTo>
                    <a:pt x="106" y="0"/>
                    <a:pt x="118" y="5"/>
                    <a:pt x="122" y="15"/>
                  </a:cubicBezTo>
                  <a:cubicBezTo>
                    <a:pt x="130" y="33"/>
                    <a:pt x="112" y="59"/>
                    <a:pt x="80" y="74"/>
                  </a:cubicBezTo>
                  <a:cubicBezTo>
                    <a:pt x="67" y="80"/>
                    <a:pt x="52" y="83"/>
                    <a:pt x="40" y="83"/>
                  </a:cubicBezTo>
                  <a:close/>
                  <a:moveTo>
                    <a:pt x="90" y="6"/>
                  </a:moveTo>
                  <a:cubicBezTo>
                    <a:pt x="79" y="6"/>
                    <a:pt x="65" y="9"/>
                    <a:pt x="53" y="15"/>
                  </a:cubicBezTo>
                  <a:cubicBezTo>
                    <a:pt x="25" y="28"/>
                    <a:pt x="7" y="51"/>
                    <a:pt x="13" y="66"/>
                  </a:cubicBezTo>
                  <a:cubicBezTo>
                    <a:pt x="17" y="73"/>
                    <a:pt x="26" y="77"/>
                    <a:pt x="40" y="77"/>
                  </a:cubicBezTo>
                  <a:cubicBezTo>
                    <a:pt x="51" y="77"/>
                    <a:pt x="65" y="74"/>
                    <a:pt x="77" y="68"/>
                  </a:cubicBezTo>
                  <a:cubicBezTo>
                    <a:pt x="105" y="55"/>
                    <a:pt x="123" y="32"/>
                    <a:pt x="117" y="17"/>
                  </a:cubicBezTo>
                  <a:cubicBezTo>
                    <a:pt x="113" y="10"/>
                    <a:pt x="104" y="6"/>
                    <a:pt x="9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50"/>
            <p:cNvSpPr>
              <a:spLocks noEditPoints="1"/>
            </p:cNvSpPr>
            <p:nvPr/>
          </p:nvSpPr>
          <p:spPr bwMode="auto">
            <a:xfrm>
              <a:off x="9493250" y="4267200"/>
              <a:ext cx="331788" cy="206375"/>
            </a:xfrm>
            <a:custGeom>
              <a:avLst/>
              <a:gdLst>
                <a:gd name="T0" fmla="*/ 85 w 126"/>
                <a:gd name="T1" fmla="*/ 79 h 79"/>
                <a:gd name="T2" fmla="*/ 51 w 126"/>
                <a:gd name="T3" fmla="*/ 73 h 79"/>
                <a:gd name="T4" fmla="*/ 13 w 126"/>
                <a:gd name="T5" fmla="*/ 48 h 79"/>
                <a:gd name="T6" fmla="*/ 4 w 126"/>
                <a:gd name="T7" fmla="*/ 18 h 79"/>
                <a:gd name="T8" fmla="*/ 41 w 126"/>
                <a:gd name="T9" fmla="*/ 0 h 79"/>
                <a:gd name="T10" fmla="*/ 75 w 126"/>
                <a:gd name="T11" fmla="*/ 6 h 79"/>
                <a:gd name="T12" fmla="*/ 113 w 126"/>
                <a:gd name="T13" fmla="*/ 31 h 79"/>
                <a:gd name="T14" fmla="*/ 122 w 126"/>
                <a:gd name="T15" fmla="*/ 61 h 79"/>
                <a:gd name="T16" fmla="*/ 85 w 126"/>
                <a:gd name="T17" fmla="*/ 79 h 79"/>
                <a:gd name="T18" fmla="*/ 41 w 126"/>
                <a:gd name="T19" fmla="*/ 6 h 79"/>
                <a:gd name="T20" fmla="*/ 9 w 126"/>
                <a:gd name="T21" fmla="*/ 20 h 79"/>
                <a:gd name="T22" fmla="*/ 18 w 126"/>
                <a:gd name="T23" fmla="*/ 45 h 79"/>
                <a:gd name="T24" fmla="*/ 53 w 126"/>
                <a:gd name="T25" fmla="*/ 67 h 79"/>
                <a:gd name="T26" fmla="*/ 85 w 126"/>
                <a:gd name="T27" fmla="*/ 73 h 79"/>
                <a:gd name="T28" fmla="*/ 117 w 126"/>
                <a:gd name="T29" fmla="*/ 59 h 79"/>
                <a:gd name="T30" fmla="*/ 108 w 126"/>
                <a:gd name="T31" fmla="*/ 34 h 79"/>
                <a:gd name="T32" fmla="*/ 73 w 126"/>
                <a:gd name="T33" fmla="*/ 12 h 79"/>
                <a:gd name="T34" fmla="*/ 41 w 126"/>
                <a:gd name="T35"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79">
                  <a:moveTo>
                    <a:pt x="85" y="79"/>
                  </a:moveTo>
                  <a:cubicBezTo>
                    <a:pt x="74" y="79"/>
                    <a:pt x="63" y="77"/>
                    <a:pt x="51" y="73"/>
                  </a:cubicBezTo>
                  <a:cubicBezTo>
                    <a:pt x="35" y="67"/>
                    <a:pt x="22" y="58"/>
                    <a:pt x="13" y="48"/>
                  </a:cubicBezTo>
                  <a:cubicBezTo>
                    <a:pt x="4" y="38"/>
                    <a:pt x="0" y="27"/>
                    <a:pt x="4" y="18"/>
                  </a:cubicBezTo>
                  <a:cubicBezTo>
                    <a:pt x="8" y="7"/>
                    <a:pt x="22" y="0"/>
                    <a:pt x="41" y="0"/>
                  </a:cubicBezTo>
                  <a:cubicBezTo>
                    <a:pt x="52" y="0"/>
                    <a:pt x="63" y="2"/>
                    <a:pt x="75" y="6"/>
                  </a:cubicBezTo>
                  <a:cubicBezTo>
                    <a:pt x="91" y="12"/>
                    <a:pt x="104" y="21"/>
                    <a:pt x="113" y="31"/>
                  </a:cubicBezTo>
                  <a:cubicBezTo>
                    <a:pt x="122" y="41"/>
                    <a:pt x="126" y="52"/>
                    <a:pt x="122" y="61"/>
                  </a:cubicBezTo>
                  <a:cubicBezTo>
                    <a:pt x="118" y="72"/>
                    <a:pt x="104" y="79"/>
                    <a:pt x="85" y="79"/>
                  </a:cubicBezTo>
                  <a:close/>
                  <a:moveTo>
                    <a:pt x="41" y="6"/>
                  </a:moveTo>
                  <a:cubicBezTo>
                    <a:pt x="24" y="6"/>
                    <a:pt x="13" y="11"/>
                    <a:pt x="9" y="20"/>
                  </a:cubicBezTo>
                  <a:cubicBezTo>
                    <a:pt x="7" y="27"/>
                    <a:pt x="10" y="36"/>
                    <a:pt x="18" y="45"/>
                  </a:cubicBezTo>
                  <a:cubicBezTo>
                    <a:pt x="26" y="54"/>
                    <a:pt x="38" y="62"/>
                    <a:pt x="53" y="67"/>
                  </a:cubicBezTo>
                  <a:cubicBezTo>
                    <a:pt x="64" y="71"/>
                    <a:pt x="75" y="73"/>
                    <a:pt x="85" y="73"/>
                  </a:cubicBezTo>
                  <a:cubicBezTo>
                    <a:pt x="102" y="73"/>
                    <a:pt x="113" y="68"/>
                    <a:pt x="117" y="59"/>
                  </a:cubicBezTo>
                  <a:cubicBezTo>
                    <a:pt x="119" y="52"/>
                    <a:pt x="116" y="43"/>
                    <a:pt x="108" y="34"/>
                  </a:cubicBezTo>
                  <a:cubicBezTo>
                    <a:pt x="100" y="25"/>
                    <a:pt x="88" y="17"/>
                    <a:pt x="73" y="12"/>
                  </a:cubicBezTo>
                  <a:cubicBezTo>
                    <a:pt x="62" y="8"/>
                    <a:pt x="51" y="6"/>
                    <a:pt x="41"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Oval 51"/>
            <p:cNvSpPr>
              <a:spLocks noChangeArrowheads="1"/>
            </p:cNvSpPr>
            <p:nvPr/>
          </p:nvSpPr>
          <p:spPr bwMode="auto">
            <a:xfrm>
              <a:off x="9617075" y="4329113"/>
              <a:ext cx="84138"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Oval 52"/>
            <p:cNvSpPr>
              <a:spLocks noChangeArrowheads="1"/>
            </p:cNvSpPr>
            <p:nvPr/>
          </p:nvSpPr>
          <p:spPr bwMode="auto">
            <a:xfrm>
              <a:off x="9785350" y="4413250"/>
              <a:ext cx="41275"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Oval 53"/>
            <p:cNvSpPr>
              <a:spLocks noChangeArrowheads="1"/>
            </p:cNvSpPr>
            <p:nvPr/>
          </p:nvSpPr>
          <p:spPr bwMode="auto">
            <a:xfrm>
              <a:off x="9491663" y="4413250"/>
              <a:ext cx="41275"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Oval 54"/>
            <p:cNvSpPr>
              <a:spLocks noChangeArrowheads="1"/>
            </p:cNvSpPr>
            <p:nvPr/>
          </p:nvSpPr>
          <p:spPr bwMode="auto">
            <a:xfrm>
              <a:off x="9637713" y="4192588"/>
              <a:ext cx="42863"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2" name="文本框 94"/>
          <p:cNvSpPr txBox="1"/>
          <p:nvPr/>
        </p:nvSpPr>
        <p:spPr>
          <a:xfrm>
            <a:off x="2759413" y="2110204"/>
            <a:ext cx="1184940" cy="492443"/>
          </a:xfrm>
          <a:prstGeom prst="rect">
            <a:avLst/>
          </a:prstGeom>
          <a:noFill/>
        </p:spPr>
        <p:txBody>
          <a:bodyPr wrap="none" rtlCol="0">
            <a:spAutoFit/>
          </a:bodyPr>
          <a:lstStyle/>
          <a:p>
            <a:r>
              <a:rPr lang="zh-TW" altLang="en-US" sz="26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儀表板</a:t>
            </a:r>
            <a:endParaRPr lang="zh-CN"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23" name="文本框 95"/>
          <p:cNvSpPr txBox="1"/>
          <p:nvPr/>
        </p:nvSpPr>
        <p:spPr>
          <a:xfrm>
            <a:off x="4893137" y="2087860"/>
            <a:ext cx="2185214" cy="492443"/>
          </a:xfrm>
          <a:prstGeom prst="rect">
            <a:avLst/>
          </a:prstGeom>
          <a:noFill/>
        </p:spPr>
        <p:txBody>
          <a:bodyPr wrap="none" rtlCol="0">
            <a:spAutoFit/>
          </a:bodyPr>
          <a:lstStyle/>
          <a:p>
            <a:r>
              <a:rPr lang="zh-TW" altLang="en-US" sz="26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感應裝置設定</a:t>
            </a:r>
            <a:endParaRPr lang="zh-CN"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24" name="文本框 96"/>
          <p:cNvSpPr txBox="1"/>
          <p:nvPr/>
        </p:nvSpPr>
        <p:spPr>
          <a:xfrm>
            <a:off x="2580917" y="4858763"/>
            <a:ext cx="1518364" cy="492443"/>
          </a:xfrm>
          <a:prstGeom prst="rect">
            <a:avLst/>
          </a:prstGeom>
          <a:noFill/>
        </p:spPr>
        <p:txBody>
          <a:bodyPr wrap="none" rtlCol="0">
            <a:spAutoFit/>
          </a:bodyPr>
          <a:lstStyle/>
          <a:p>
            <a:r>
              <a:rPr lang="zh-TW" altLang="en-US" sz="26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報表資</a:t>
            </a:r>
            <a:r>
              <a:rPr lang="zh-TW"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料</a:t>
            </a:r>
            <a:endParaRPr lang="zh-CN"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25" name="文本框 97"/>
          <p:cNvSpPr txBox="1"/>
          <p:nvPr/>
        </p:nvSpPr>
        <p:spPr>
          <a:xfrm>
            <a:off x="4886387" y="4880084"/>
            <a:ext cx="2185214" cy="492443"/>
          </a:xfrm>
          <a:prstGeom prst="rect">
            <a:avLst/>
          </a:prstGeom>
          <a:noFill/>
        </p:spPr>
        <p:txBody>
          <a:bodyPr wrap="none" rtlCol="0">
            <a:spAutoFit/>
          </a:bodyPr>
          <a:lstStyle/>
          <a:p>
            <a:r>
              <a:rPr lang="zh-TW" altLang="en-US" sz="26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感應模組設定</a:t>
            </a:r>
            <a:endParaRPr lang="zh-CN"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grpSp>
        <p:nvGrpSpPr>
          <p:cNvPr id="63" name="组合 40"/>
          <p:cNvGrpSpPr/>
          <p:nvPr/>
        </p:nvGrpSpPr>
        <p:grpSpPr>
          <a:xfrm>
            <a:off x="5488925" y="1423332"/>
            <a:ext cx="695228" cy="504549"/>
            <a:chOff x="4370388" y="1439863"/>
            <a:chExt cx="608012" cy="365125"/>
          </a:xfrm>
        </p:grpSpPr>
        <p:sp>
          <p:nvSpPr>
            <p:cNvPr id="64" name="Freeform 25"/>
            <p:cNvSpPr>
              <a:spLocks noEditPoints="1"/>
            </p:cNvSpPr>
            <p:nvPr/>
          </p:nvSpPr>
          <p:spPr bwMode="auto">
            <a:xfrm>
              <a:off x="4605338" y="1439863"/>
              <a:ext cx="373062" cy="365125"/>
            </a:xfrm>
            <a:custGeom>
              <a:avLst/>
              <a:gdLst>
                <a:gd name="T0" fmla="*/ 117 w 117"/>
                <a:gd name="T1" fmla="*/ 58 h 116"/>
                <a:gd name="T2" fmla="*/ 101 w 117"/>
                <a:gd name="T3" fmla="*/ 51 h 116"/>
                <a:gd name="T4" fmla="*/ 106 w 117"/>
                <a:gd name="T5" fmla="*/ 39 h 116"/>
                <a:gd name="T6" fmla="*/ 99 w 117"/>
                <a:gd name="T7" fmla="*/ 26 h 116"/>
                <a:gd name="T8" fmla="*/ 86 w 117"/>
                <a:gd name="T9" fmla="*/ 24 h 116"/>
                <a:gd name="T10" fmla="*/ 87 w 117"/>
                <a:gd name="T11" fmla="*/ 7 h 116"/>
                <a:gd name="T12" fmla="*/ 74 w 117"/>
                <a:gd name="T13" fmla="*/ 17 h 116"/>
                <a:gd name="T14" fmla="*/ 65 w 117"/>
                <a:gd name="T15" fmla="*/ 7 h 116"/>
                <a:gd name="T16" fmla="*/ 51 w 117"/>
                <a:gd name="T17" fmla="*/ 7 h 116"/>
                <a:gd name="T18" fmla="*/ 43 w 117"/>
                <a:gd name="T19" fmla="*/ 17 h 116"/>
                <a:gd name="T20" fmla="*/ 29 w 117"/>
                <a:gd name="T21" fmla="*/ 7 h 116"/>
                <a:gd name="T22" fmla="*/ 30 w 117"/>
                <a:gd name="T23" fmla="*/ 24 h 116"/>
                <a:gd name="T24" fmla="*/ 18 w 117"/>
                <a:gd name="T25" fmla="*/ 26 h 116"/>
                <a:gd name="T26" fmla="*/ 10 w 117"/>
                <a:gd name="T27" fmla="*/ 39 h 116"/>
                <a:gd name="T28" fmla="*/ 15 w 117"/>
                <a:gd name="T29" fmla="*/ 51 h 116"/>
                <a:gd name="T30" fmla="*/ 0 w 117"/>
                <a:gd name="T31" fmla="*/ 58 h 116"/>
                <a:gd name="T32" fmla="*/ 15 w 117"/>
                <a:gd name="T33" fmla="*/ 65 h 116"/>
                <a:gd name="T34" fmla="*/ 10 w 117"/>
                <a:gd name="T35" fmla="*/ 77 h 116"/>
                <a:gd name="T36" fmla="*/ 18 w 117"/>
                <a:gd name="T37" fmla="*/ 90 h 116"/>
                <a:gd name="T38" fmla="*/ 30 w 117"/>
                <a:gd name="T39" fmla="*/ 92 h 116"/>
                <a:gd name="T40" fmla="*/ 29 w 117"/>
                <a:gd name="T41" fmla="*/ 108 h 116"/>
                <a:gd name="T42" fmla="*/ 43 w 117"/>
                <a:gd name="T43" fmla="*/ 99 h 116"/>
                <a:gd name="T44" fmla="*/ 51 w 117"/>
                <a:gd name="T45" fmla="*/ 109 h 116"/>
                <a:gd name="T46" fmla="*/ 65 w 117"/>
                <a:gd name="T47" fmla="*/ 109 h 116"/>
                <a:gd name="T48" fmla="*/ 74 w 117"/>
                <a:gd name="T49" fmla="*/ 99 h 116"/>
                <a:gd name="T50" fmla="*/ 87 w 117"/>
                <a:gd name="T51" fmla="*/ 108 h 116"/>
                <a:gd name="T52" fmla="*/ 86 w 117"/>
                <a:gd name="T53" fmla="*/ 92 h 116"/>
                <a:gd name="T54" fmla="*/ 99 w 117"/>
                <a:gd name="T55" fmla="*/ 90 h 116"/>
                <a:gd name="T56" fmla="*/ 106 w 117"/>
                <a:gd name="T57" fmla="*/ 77 h 116"/>
                <a:gd name="T58" fmla="*/ 101 w 117"/>
                <a:gd name="T59" fmla="*/ 65 h 116"/>
                <a:gd name="T60" fmla="*/ 58 w 117"/>
                <a:gd name="T61" fmla="*/ 94 h 116"/>
                <a:gd name="T62" fmla="*/ 58 w 117"/>
                <a:gd name="T63" fmla="*/ 21 h 116"/>
                <a:gd name="T64" fmla="*/ 58 w 117"/>
                <a:gd name="T65"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7" h="116">
                  <a:moveTo>
                    <a:pt x="109" y="65"/>
                  </a:moveTo>
                  <a:cubicBezTo>
                    <a:pt x="113" y="65"/>
                    <a:pt x="117" y="62"/>
                    <a:pt x="117" y="58"/>
                  </a:cubicBezTo>
                  <a:cubicBezTo>
                    <a:pt x="117" y="54"/>
                    <a:pt x="113" y="51"/>
                    <a:pt x="109" y="51"/>
                  </a:cubicBezTo>
                  <a:cubicBezTo>
                    <a:pt x="101" y="51"/>
                    <a:pt x="101" y="51"/>
                    <a:pt x="101" y="51"/>
                  </a:cubicBezTo>
                  <a:cubicBezTo>
                    <a:pt x="101" y="48"/>
                    <a:pt x="100" y="45"/>
                    <a:pt x="99" y="43"/>
                  </a:cubicBezTo>
                  <a:cubicBezTo>
                    <a:pt x="106" y="39"/>
                    <a:pt x="106" y="39"/>
                    <a:pt x="106" y="39"/>
                  </a:cubicBezTo>
                  <a:cubicBezTo>
                    <a:pt x="110" y="37"/>
                    <a:pt x="111" y="32"/>
                    <a:pt x="109" y="29"/>
                  </a:cubicBezTo>
                  <a:cubicBezTo>
                    <a:pt x="107" y="25"/>
                    <a:pt x="102" y="24"/>
                    <a:pt x="99" y="26"/>
                  </a:cubicBezTo>
                  <a:cubicBezTo>
                    <a:pt x="92" y="30"/>
                    <a:pt x="92" y="30"/>
                    <a:pt x="92" y="30"/>
                  </a:cubicBezTo>
                  <a:cubicBezTo>
                    <a:pt x="90" y="28"/>
                    <a:pt x="88" y="26"/>
                    <a:pt x="86" y="24"/>
                  </a:cubicBezTo>
                  <a:cubicBezTo>
                    <a:pt x="90" y="17"/>
                    <a:pt x="90" y="17"/>
                    <a:pt x="90" y="17"/>
                  </a:cubicBezTo>
                  <a:cubicBezTo>
                    <a:pt x="92" y="14"/>
                    <a:pt x="91" y="9"/>
                    <a:pt x="87" y="7"/>
                  </a:cubicBezTo>
                  <a:cubicBezTo>
                    <a:pt x="84" y="5"/>
                    <a:pt x="80" y="7"/>
                    <a:pt x="78" y="10"/>
                  </a:cubicBezTo>
                  <a:cubicBezTo>
                    <a:pt x="74" y="17"/>
                    <a:pt x="74" y="17"/>
                    <a:pt x="74" y="17"/>
                  </a:cubicBezTo>
                  <a:cubicBezTo>
                    <a:pt x="71" y="16"/>
                    <a:pt x="68" y="15"/>
                    <a:pt x="65" y="15"/>
                  </a:cubicBezTo>
                  <a:cubicBezTo>
                    <a:pt x="65" y="7"/>
                    <a:pt x="65" y="7"/>
                    <a:pt x="65" y="7"/>
                  </a:cubicBezTo>
                  <a:cubicBezTo>
                    <a:pt x="65" y="3"/>
                    <a:pt x="62" y="0"/>
                    <a:pt x="58" y="0"/>
                  </a:cubicBezTo>
                  <a:cubicBezTo>
                    <a:pt x="54" y="0"/>
                    <a:pt x="51" y="3"/>
                    <a:pt x="51" y="7"/>
                  </a:cubicBezTo>
                  <a:cubicBezTo>
                    <a:pt x="51" y="15"/>
                    <a:pt x="51" y="15"/>
                    <a:pt x="51" y="15"/>
                  </a:cubicBezTo>
                  <a:cubicBezTo>
                    <a:pt x="48" y="15"/>
                    <a:pt x="46" y="16"/>
                    <a:pt x="43" y="17"/>
                  </a:cubicBezTo>
                  <a:cubicBezTo>
                    <a:pt x="39" y="10"/>
                    <a:pt x="39" y="10"/>
                    <a:pt x="39" y="10"/>
                  </a:cubicBezTo>
                  <a:cubicBezTo>
                    <a:pt x="37" y="7"/>
                    <a:pt x="33" y="5"/>
                    <a:pt x="29" y="7"/>
                  </a:cubicBezTo>
                  <a:cubicBezTo>
                    <a:pt x="26" y="9"/>
                    <a:pt x="24" y="14"/>
                    <a:pt x="26" y="17"/>
                  </a:cubicBezTo>
                  <a:cubicBezTo>
                    <a:pt x="30" y="24"/>
                    <a:pt x="30" y="24"/>
                    <a:pt x="30" y="24"/>
                  </a:cubicBezTo>
                  <a:cubicBezTo>
                    <a:pt x="28" y="26"/>
                    <a:pt x="26" y="28"/>
                    <a:pt x="25" y="30"/>
                  </a:cubicBezTo>
                  <a:cubicBezTo>
                    <a:pt x="18" y="26"/>
                    <a:pt x="18" y="26"/>
                    <a:pt x="18" y="26"/>
                  </a:cubicBezTo>
                  <a:cubicBezTo>
                    <a:pt x="14" y="24"/>
                    <a:pt x="10" y="25"/>
                    <a:pt x="8" y="29"/>
                  </a:cubicBezTo>
                  <a:cubicBezTo>
                    <a:pt x="6" y="32"/>
                    <a:pt x="7" y="37"/>
                    <a:pt x="10" y="39"/>
                  </a:cubicBezTo>
                  <a:cubicBezTo>
                    <a:pt x="17" y="43"/>
                    <a:pt x="17" y="43"/>
                    <a:pt x="17" y="43"/>
                  </a:cubicBezTo>
                  <a:cubicBezTo>
                    <a:pt x="16" y="45"/>
                    <a:pt x="16" y="48"/>
                    <a:pt x="15" y="51"/>
                  </a:cubicBezTo>
                  <a:cubicBezTo>
                    <a:pt x="7" y="51"/>
                    <a:pt x="7" y="51"/>
                    <a:pt x="7" y="51"/>
                  </a:cubicBezTo>
                  <a:cubicBezTo>
                    <a:pt x="3" y="51"/>
                    <a:pt x="0" y="54"/>
                    <a:pt x="0" y="58"/>
                  </a:cubicBezTo>
                  <a:cubicBezTo>
                    <a:pt x="0" y="62"/>
                    <a:pt x="3" y="65"/>
                    <a:pt x="7" y="65"/>
                  </a:cubicBezTo>
                  <a:cubicBezTo>
                    <a:pt x="15" y="65"/>
                    <a:pt x="15" y="65"/>
                    <a:pt x="15" y="65"/>
                  </a:cubicBezTo>
                  <a:cubicBezTo>
                    <a:pt x="16" y="68"/>
                    <a:pt x="16" y="71"/>
                    <a:pt x="17" y="73"/>
                  </a:cubicBezTo>
                  <a:cubicBezTo>
                    <a:pt x="10" y="77"/>
                    <a:pt x="10" y="77"/>
                    <a:pt x="10" y="77"/>
                  </a:cubicBezTo>
                  <a:cubicBezTo>
                    <a:pt x="7" y="79"/>
                    <a:pt x="6" y="84"/>
                    <a:pt x="8" y="87"/>
                  </a:cubicBezTo>
                  <a:cubicBezTo>
                    <a:pt x="10" y="91"/>
                    <a:pt x="14" y="92"/>
                    <a:pt x="18" y="90"/>
                  </a:cubicBezTo>
                  <a:cubicBezTo>
                    <a:pt x="25" y="86"/>
                    <a:pt x="25" y="86"/>
                    <a:pt x="25" y="86"/>
                  </a:cubicBezTo>
                  <a:cubicBezTo>
                    <a:pt x="26" y="88"/>
                    <a:pt x="28" y="90"/>
                    <a:pt x="30" y="92"/>
                  </a:cubicBezTo>
                  <a:cubicBezTo>
                    <a:pt x="26" y="99"/>
                    <a:pt x="26" y="99"/>
                    <a:pt x="26" y="99"/>
                  </a:cubicBezTo>
                  <a:cubicBezTo>
                    <a:pt x="24" y="102"/>
                    <a:pt x="26" y="106"/>
                    <a:pt x="29" y="108"/>
                  </a:cubicBezTo>
                  <a:cubicBezTo>
                    <a:pt x="33" y="110"/>
                    <a:pt x="37" y="109"/>
                    <a:pt x="39" y="106"/>
                  </a:cubicBezTo>
                  <a:cubicBezTo>
                    <a:pt x="43" y="99"/>
                    <a:pt x="43" y="99"/>
                    <a:pt x="43" y="99"/>
                  </a:cubicBezTo>
                  <a:cubicBezTo>
                    <a:pt x="46" y="100"/>
                    <a:pt x="48" y="101"/>
                    <a:pt x="51" y="101"/>
                  </a:cubicBezTo>
                  <a:cubicBezTo>
                    <a:pt x="51" y="109"/>
                    <a:pt x="51" y="109"/>
                    <a:pt x="51" y="109"/>
                  </a:cubicBezTo>
                  <a:cubicBezTo>
                    <a:pt x="51" y="113"/>
                    <a:pt x="54" y="116"/>
                    <a:pt x="58" y="116"/>
                  </a:cubicBezTo>
                  <a:cubicBezTo>
                    <a:pt x="62" y="116"/>
                    <a:pt x="65" y="113"/>
                    <a:pt x="65" y="109"/>
                  </a:cubicBezTo>
                  <a:cubicBezTo>
                    <a:pt x="65" y="101"/>
                    <a:pt x="65" y="101"/>
                    <a:pt x="65" y="101"/>
                  </a:cubicBezTo>
                  <a:cubicBezTo>
                    <a:pt x="68" y="101"/>
                    <a:pt x="71" y="100"/>
                    <a:pt x="74" y="99"/>
                  </a:cubicBezTo>
                  <a:cubicBezTo>
                    <a:pt x="78" y="106"/>
                    <a:pt x="78" y="106"/>
                    <a:pt x="78" y="106"/>
                  </a:cubicBezTo>
                  <a:cubicBezTo>
                    <a:pt x="80" y="109"/>
                    <a:pt x="84" y="110"/>
                    <a:pt x="87" y="108"/>
                  </a:cubicBezTo>
                  <a:cubicBezTo>
                    <a:pt x="91" y="106"/>
                    <a:pt x="92" y="102"/>
                    <a:pt x="90" y="99"/>
                  </a:cubicBezTo>
                  <a:cubicBezTo>
                    <a:pt x="86" y="92"/>
                    <a:pt x="86" y="92"/>
                    <a:pt x="86" y="92"/>
                  </a:cubicBezTo>
                  <a:cubicBezTo>
                    <a:pt x="88" y="90"/>
                    <a:pt x="90" y="88"/>
                    <a:pt x="92" y="86"/>
                  </a:cubicBezTo>
                  <a:cubicBezTo>
                    <a:pt x="99" y="90"/>
                    <a:pt x="99" y="90"/>
                    <a:pt x="99" y="90"/>
                  </a:cubicBezTo>
                  <a:cubicBezTo>
                    <a:pt x="102" y="92"/>
                    <a:pt x="107" y="91"/>
                    <a:pt x="109" y="87"/>
                  </a:cubicBezTo>
                  <a:cubicBezTo>
                    <a:pt x="111" y="84"/>
                    <a:pt x="110" y="79"/>
                    <a:pt x="106" y="77"/>
                  </a:cubicBezTo>
                  <a:cubicBezTo>
                    <a:pt x="99" y="73"/>
                    <a:pt x="99" y="73"/>
                    <a:pt x="99" y="73"/>
                  </a:cubicBezTo>
                  <a:cubicBezTo>
                    <a:pt x="100" y="71"/>
                    <a:pt x="101" y="68"/>
                    <a:pt x="101" y="65"/>
                  </a:cubicBezTo>
                  <a:lnTo>
                    <a:pt x="109" y="65"/>
                  </a:lnTo>
                  <a:close/>
                  <a:moveTo>
                    <a:pt x="58" y="94"/>
                  </a:moveTo>
                  <a:cubicBezTo>
                    <a:pt x="38" y="94"/>
                    <a:pt x="22" y="78"/>
                    <a:pt x="22" y="58"/>
                  </a:cubicBezTo>
                  <a:cubicBezTo>
                    <a:pt x="22" y="38"/>
                    <a:pt x="38" y="21"/>
                    <a:pt x="58" y="21"/>
                  </a:cubicBezTo>
                  <a:cubicBezTo>
                    <a:pt x="78" y="21"/>
                    <a:pt x="95" y="38"/>
                    <a:pt x="95" y="58"/>
                  </a:cubicBezTo>
                  <a:cubicBezTo>
                    <a:pt x="95" y="78"/>
                    <a:pt x="78" y="94"/>
                    <a:pt x="58" y="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6"/>
            <p:cNvSpPr>
              <a:spLocks noEditPoints="1"/>
            </p:cNvSpPr>
            <p:nvPr/>
          </p:nvSpPr>
          <p:spPr bwMode="auto">
            <a:xfrm>
              <a:off x="4370388" y="1552576"/>
              <a:ext cx="244475" cy="242888"/>
            </a:xfrm>
            <a:custGeom>
              <a:avLst/>
              <a:gdLst>
                <a:gd name="T0" fmla="*/ 70 w 77"/>
                <a:gd name="T1" fmla="*/ 31 h 77"/>
                <a:gd name="T2" fmla="*/ 64 w 77"/>
                <a:gd name="T3" fmla="*/ 31 h 77"/>
                <a:gd name="T4" fmla="*/ 61 w 77"/>
                <a:gd name="T5" fmla="*/ 26 h 77"/>
                <a:gd name="T6" fmla="*/ 66 w 77"/>
                <a:gd name="T7" fmla="*/ 21 h 77"/>
                <a:gd name="T8" fmla="*/ 66 w 77"/>
                <a:gd name="T9" fmla="*/ 11 h 77"/>
                <a:gd name="T10" fmla="*/ 56 w 77"/>
                <a:gd name="T11" fmla="*/ 11 h 77"/>
                <a:gd name="T12" fmla="*/ 51 w 77"/>
                <a:gd name="T13" fmla="*/ 16 h 77"/>
                <a:gd name="T14" fmla="*/ 46 w 77"/>
                <a:gd name="T15" fmla="*/ 14 h 77"/>
                <a:gd name="T16" fmla="*/ 46 w 77"/>
                <a:gd name="T17" fmla="*/ 7 h 77"/>
                <a:gd name="T18" fmla="*/ 39 w 77"/>
                <a:gd name="T19" fmla="*/ 0 h 77"/>
                <a:gd name="T20" fmla="*/ 32 w 77"/>
                <a:gd name="T21" fmla="*/ 7 h 77"/>
                <a:gd name="T22" fmla="*/ 32 w 77"/>
                <a:gd name="T23" fmla="*/ 14 h 77"/>
                <a:gd name="T24" fmla="*/ 26 w 77"/>
                <a:gd name="T25" fmla="*/ 16 h 77"/>
                <a:gd name="T26" fmla="*/ 22 w 77"/>
                <a:gd name="T27" fmla="*/ 11 h 77"/>
                <a:gd name="T28" fmla="*/ 11 w 77"/>
                <a:gd name="T29" fmla="*/ 11 h 77"/>
                <a:gd name="T30" fmla="*/ 11 w 77"/>
                <a:gd name="T31" fmla="*/ 21 h 77"/>
                <a:gd name="T32" fmla="*/ 16 w 77"/>
                <a:gd name="T33" fmla="*/ 26 h 77"/>
                <a:gd name="T34" fmla="*/ 14 w 77"/>
                <a:gd name="T35" fmla="*/ 31 h 77"/>
                <a:gd name="T36" fmla="*/ 7 w 77"/>
                <a:gd name="T37" fmla="*/ 31 h 77"/>
                <a:gd name="T38" fmla="*/ 0 w 77"/>
                <a:gd name="T39" fmla="*/ 38 h 77"/>
                <a:gd name="T40" fmla="*/ 7 w 77"/>
                <a:gd name="T41" fmla="*/ 46 h 77"/>
                <a:gd name="T42" fmla="*/ 14 w 77"/>
                <a:gd name="T43" fmla="*/ 46 h 77"/>
                <a:gd name="T44" fmla="*/ 16 w 77"/>
                <a:gd name="T45" fmla="*/ 51 h 77"/>
                <a:gd name="T46" fmla="*/ 11 w 77"/>
                <a:gd name="T47" fmla="*/ 56 h 77"/>
                <a:gd name="T48" fmla="*/ 11 w 77"/>
                <a:gd name="T49" fmla="*/ 66 h 77"/>
                <a:gd name="T50" fmla="*/ 22 w 77"/>
                <a:gd name="T51" fmla="*/ 66 h 77"/>
                <a:gd name="T52" fmla="*/ 26 w 77"/>
                <a:gd name="T53" fmla="*/ 61 h 77"/>
                <a:gd name="T54" fmla="*/ 32 w 77"/>
                <a:gd name="T55" fmla="*/ 63 h 77"/>
                <a:gd name="T56" fmla="*/ 32 w 77"/>
                <a:gd name="T57" fmla="*/ 70 h 77"/>
                <a:gd name="T58" fmla="*/ 39 w 77"/>
                <a:gd name="T59" fmla="*/ 77 h 77"/>
                <a:gd name="T60" fmla="*/ 46 w 77"/>
                <a:gd name="T61" fmla="*/ 70 h 77"/>
                <a:gd name="T62" fmla="*/ 46 w 77"/>
                <a:gd name="T63" fmla="*/ 63 h 77"/>
                <a:gd name="T64" fmla="*/ 51 w 77"/>
                <a:gd name="T65" fmla="*/ 61 h 77"/>
                <a:gd name="T66" fmla="*/ 56 w 77"/>
                <a:gd name="T67" fmla="*/ 66 h 77"/>
                <a:gd name="T68" fmla="*/ 66 w 77"/>
                <a:gd name="T69" fmla="*/ 66 h 77"/>
                <a:gd name="T70" fmla="*/ 66 w 77"/>
                <a:gd name="T71" fmla="*/ 56 h 77"/>
                <a:gd name="T72" fmla="*/ 61 w 77"/>
                <a:gd name="T73" fmla="*/ 51 h 77"/>
                <a:gd name="T74" fmla="*/ 64 w 77"/>
                <a:gd name="T75" fmla="*/ 46 h 77"/>
                <a:gd name="T76" fmla="*/ 70 w 77"/>
                <a:gd name="T77" fmla="*/ 46 h 77"/>
                <a:gd name="T78" fmla="*/ 77 w 77"/>
                <a:gd name="T79" fmla="*/ 38 h 77"/>
                <a:gd name="T80" fmla="*/ 70 w 77"/>
                <a:gd name="T81" fmla="*/ 31 h 77"/>
                <a:gd name="T82" fmla="*/ 39 w 77"/>
                <a:gd name="T83" fmla="*/ 57 h 77"/>
                <a:gd name="T84" fmla="*/ 20 w 77"/>
                <a:gd name="T85" fmla="*/ 38 h 77"/>
                <a:gd name="T86" fmla="*/ 39 w 77"/>
                <a:gd name="T87" fmla="*/ 20 h 77"/>
                <a:gd name="T88" fmla="*/ 57 w 77"/>
                <a:gd name="T89" fmla="*/ 38 h 77"/>
                <a:gd name="T90" fmla="*/ 39 w 77"/>
                <a:gd name="T91"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7" h="77">
                  <a:moveTo>
                    <a:pt x="70" y="31"/>
                  </a:moveTo>
                  <a:cubicBezTo>
                    <a:pt x="64" y="31"/>
                    <a:pt x="64" y="31"/>
                    <a:pt x="64" y="31"/>
                  </a:cubicBezTo>
                  <a:cubicBezTo>
                    <a:pt x="63" y="29"/>
                    <a:pt x="62" y="28"/>
                    <a:pt x="61" y="26"/>
                  </a:cubicBezTo>
                  <a:cubicBezTo>
                    <a:pt x="66" y="21"/>
                    <a:pt x="66" y="21"/>
                    <a:pt x="66" y="21"/>
                  </a:cubicBezTo>
                  <a:cubicBezTo>
                    <a:pt x="69" y="18"/>
                    <a:pt x="69" y="14"/>
                    <a:pt x="66" y="11"/>
                  </a:cubicBezTo>
                  <a:cubicBezTo>
                    <a:pt x="63" y="8"/>
                    <a:pt x="59" y="8"/>
                    <a:pt x="56" y="11"/>
                  </a:cubicBezTo>
                  <a:cubicBezTo>
                    <a:pt x="51" y="16"/>
                    <a:pt x="51" y="16"/>
                    <a:pt x="51" y="16"/>
                  </a:cubicBezTo>
                  <a:cubicBezTo>
                    <a:pt x="50" y="15"/>
                    <a:pt x="48" y="14"/>
                    <a:pt x="46" y="14"/>
                  </a:cubicBezTo>
                  <a:cubicBezTo>
                    <a:pt x="46" y="7"/>
                    <a:pt x="46" y="7"/>
                    <a:pt x="46" y="7"/>
                  </a:cubicBezTo>
                  <a:cubicBezTo>
                    <a:pt x="46" y="3"/>
                    <a:pt x="43" y="0"/>
                    <a:pt x="39" y="0"/>
                  </a:cubicBezTo>
                  <a:cubicBezTo>
                    <a:pt x="35" y="0"/>
                    <a:pt x="32" y="3"/>
                    <a:pt x="32" y="7"/>
                  </a:cubicBezTo>
                  <a:cubicBezTo>
                    <a:pt x="32" y="14"/>
                    <a:pt x="32" y="14"/>
                    <a:pt x="32" y="14"/>
                  </a:cubicBezTo>
                  <a:cubicBezTo>
                    <a:pt x="30" y="14"/>
                    <a:pt x="28" y="15"/>
                    <a:pt x="26" y="16"/>
                  </a:cubicBezTo>
                  <a:cubicBezTo>
                    <a:pt x="22" y="11"/>
                    <a:pt x="22" y="11"/>
                    <a:pt x="22" y="11"/>
                  </a:cubicBezTo>
                  <a:cubicBezTo>
                    <a:pt x="19" y="8"/>
                    <a:pt x="14" y="8"/>
                    <a:pt x="11" y="11"/>
                  </a:cubicBezTo>
                  <a:cubicBezTo>
                    <a:pt x="9" y="14"/>
                    <a:pt x="9" y="18"/>
                    <a:pt x="11" y="21"/>
                  </a:cubicBezTo>
                  <a:cubicBezTo>
                    <a:pt x="16" y="26"/>
                    <a:pt x="16" y="26"/>
                    <a:pt x="16" y="26"/>
                  </a:cubicBezTo>
                  <a:cubicBezTo>
                    <a:pt x="15" y="28"/>
                    <a:pt x="15" y="29"/>
                    <a:pt x="14" y="31"/>
                  </a:cubicBezTo>
                  <a:cubicBezTo>
                    <a:pt x="7" y="31"/>
                    <a:pt x="7" y="31"/>
                    <a:pt x="7" y="31"/>
                  </a:cubicBezTo>
                  <a:cubicBezTo>
                    <a:pt x="3" y="31"/>
                    <a:pt x="0" y="34"/>
                    <a:pt x="0" y="38"/>
                  </a:cubicBezTo>
                  <a:cubicBezTo>
                    <a:pt x="0" y="42"/>
                    <a:pt x="3" y="46"/>
                    <a:pt x="7" y="46"/>
                  </a:cubicBezTo>
                  <a:cubicBezTo>
                    <a:pt x="14" y="46"/>
                    <a:pt x="14" y="46"/>
                    <a:pt x="14" y="46"/>
                  </a:cubicBezTo>
                  <a:cubicBezTo>
                    <a:pt x="15" y="47"/>
                    <a:pt x="15" y="49"/>
                    <a:pt x="16" y="51"/>
                  </a:cubicBezTo>
                  <a:cubicBezTo>
                    <a:pt x="11" y="56"/>
                    <a:pt x="11" y="56"/>
                    <a:pt x="11" y="56"/>
                  </a:cubicBezTo>
                  <a:cubicBezTo>
                    <a:pt x="9" y="58"/>
                    <a:pt x="9" y="63"/>
                    <a:pt x="11" y="66"/>
                  </a:cubicBezTo>
                  <a:cubicBezTo>
                    <a:pt x="14" y="69"/>
                    <a:pt x="19" y="69"/>
                    <a:pt x="22" y="66"/>
                  </a:cubicBezTo>
                  <a:cubicBezTo>
                    <a:pt x="26" y="61"/>
                    <a:pt x="26" y="61"/>
                    <a:pt x="26" y="61"/>
                  </a:cubicBezTo>
                  <a:cubicBezTo>
                    <a:pt x="28" y="62"/>
                    <a:pt x="30" y="63"/>
                    <a:pt x="32" y="63"/>
                  </a:cubicBezTo>
                  <a:cubicBezTo>
                    <a:pt x="32" y="70"/>
                    <a:pt x="32" y="70"/>
                    <a:pt x="32" y="70"/>
                  </a:cubicBezTo>
                  <a:cubicBezTo>
                    <a:pt x="32" y="74"/>
                    <a:pt x="35" y="77"/>
                    <a:pt x="39" y="77"/>
                  </a:cubicBezTo>
                  <a:cubicBezTo>
                    <a:pt x="43" y="77"/>
                    <a:pt x="46" y="74"/>
                    <a:pt x="46" y="70"/>
                  </a:cubicBezTo>
                  <a:cubicBezTo>
                    <a:pt x="46" y="63"/>
                    <a:pt x="46" y="63"/>
                    <a:pt x="46" y="63"/>
                  </a:cubicBezTo>
                  <a:cubicBezTo>
                    <a:pt x="48" y="63"/>
                    <a:pt x="50" y="62"/>
                    <a:pt x="51" y="61"/>
                  </a:cubicBezTo>
                  <a:cubicBezTo>
                    <a:pt x="56" y="66"/>
                    <a:pt x="56" y="66"/>
                    <a:pt x="56" y="66"/>
                  </a:cubicBezTo>
                  <a:cubicBezTo>
                    <a:pt x="59" y="69"/>
                    <a:pt x="63" y="69"/>
                    <a:pt x="66" y="66"/>
                  </a:cubicBezTo>
                  <a:cubicBezTo>
                    <a:pt x="69" y="63"/>
                    <a:pt x="69" y="58"/>
                    <a:pt x="66" y="56"/>
                  </a:cubicBezTo>
                  <a:cubicBezTo>
                    <a:pt x="61" y="51"/>
                    <a:pt x="61" y="51"/>
                    <a:pt x="61" y="51"/>
                  </a:cubicBezTo>
                  <a:cubicBezTo>
                    <a:pt x="62" y="49"/>
                    <a:pt x="63" y="47"/>
                    <a:pt x="64" y="46"/>
                  </a:cubicBezTo>
                  <a:cubicBezTo>
                    <a:pt x="70" y="46"/>
                    <a:pt x="70" y="46"/>
                    <a:pt x="70" y="46"/>
                  </a:cubicBezTo>
                  <a:cubicBezTo>
                    <a:pt x="74" y="46"/>
                    <a:pt x="77" y="42"/>
                    <a:pt x="77" y="38"/>
                  </a:cubicBezTo>
                  <a:cubicBezTo>
                    <a:pt x="77" y="34"/>
                    <a:pt x="74" y="31"/>
                    <a:pt x="70" y="31"/>
                  </a:cubicBezTo>
                  <a:moveTo>
                    <a:pt x="39" y="57"/>
                  </a:moveTo>
                  <a:cubicBezTo>
                    <a:pt x="29" y="57"/>
                    <a:pt x="20" y="49"/>
                    <a:pt x="20" y="38"/>
                  </a:cubicBezTo>
                  <a:cubicBezTo>
                    <a:pt x="20" y="28"/>
                    <a:pt x="29" y="20"/>
                    <a:pt x="39" y="20"/>
                  </a:cubicBezTo>
                  <a:cubicBezTo>
                    <a:pt x="49" y="20"/>
                    <a:pt x="57" y="28"/>
                    <a:pt x="57" y="38"/>
                  </a:cubicBezTo>
                  <a:cubicBezTo>
                    <a:pt x="57" y="49"/>
                    <a:pt x="49" y="57"/>
                    <a:pt x="39" y="5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910614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(2/9)</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即時監控資訊</a:t>
            </a:r>
            <a:r>
              <a:rPr lang="zh-TW" altLang="en-US" dirty="0">
                <a:latin typeface="標楷體" panose="03000509000000000000" pitchFamily="65" charset="-120"/>
                <a:ea typeface="標楷體" panose="03000509000000000000" pitchFamily="65" charset="-120"/>
              </a:rPr>
              <a:t>系統</a:t>
            </a:r>
            <a:r>
              <a:rPr lang="en-US" altLang="zh-TW" dirty="0" smtClean="0">
                <a:latin typeface="標楷體" panose="03000509000000000000" pitchFamily="65" charset="-120"/>
                <a:ea typeface="標楷體" panose="03000509000000000000" pitchFamily="65" charset="-120"/>
              </a:rPr>
              <a:t>-</a:t>
            </a:r>
            <a:r>
              <a:rPr lang="zh-TW" altLang="en-US" dirty="0" smtClean="0">
                <a:solidFill>
                  <a:srgbClr val="0070C0"/>
                </a:solidFill>
                <a:latin typeface="標楷體" panose="03000509000000000000" pitchFamily="65" charset="-120"/>
                <a:ea typeface="標楷體" panose="03000509000000000000" pitchFamily="65" charset="-120"/>
              </a:rPr>
              <a:t>儀表板</a:t>
            </a:r>
            <a:r>
              <a:rPr lang="en-US" altLang="zh-TW" dirty="0" smtClean="0">
                <a:latin typeface="標楷體" panose="03000509000000000000" pitchFamily="65" charset="-120"/>
                <a:ea typeface="標楷體" panose="03000509000000000000" pitchFamily="65" charset="-120"/>
              </a:rPr>
              <a:t>:</a:t>
            </a:r>
          </a:p>
          <a:p>
            <a:pPr lvl="1">
              <a:spcBef>
                <a:spcPts val="1417"/>
              </a:spcBef>
              <a:buClr>
                <a:schemeClr val="tx1"/>
              </a:buClr>
            </a:pPr>
            <a:r>
              <a:rPr lang="zh-TW" altLang="en-US" dirty="0" smtClean="0">
                <a:solidFill>
                  <a:schemeClr val="tx2"/>
                </a:solidFill>
                <a:latin typeface="標楷體" panose="03000509000000000000" pitchFamily="65" charset="-120"/>
                <a:ea typeface="標楷體" panose="03000509000000000000" pitchFamily="65" charset="-120"/>
              </a:rPr>
              <a:t>底色不同表示</a:t>
            </a:r>
            <a:r>
              <a:rPr lang="zh-TW" altLang="en-US" dirty="0" smtClean="0">
                <a:solidFill>
                  <a:srgbClr val="FF0000"/>
                </a:solidFill>
                <a:latin typeface="標楷體" panose="03000509000000000000" pitchFamily="65" charset="-120"/>
                <a:ea typeface="標楷體" panose="03000509000000000000" pitchFamily="65" charset="-120"/>
              </a:rPr>
              <a:t>異常狀態</a:t>
            </a:r>
            <a:r>
              <a:rPr lang="zh-TW" altLang="en-US" dirty="0" smtClean="0">
                <a:latin typeface="標楷體" panose="03000509000000000000" pitchFamily="65" charset="-120"/>
                <a:ea typeface="標楷體" panose="03000509000000000000" pitchFamily="65" charset="-120"/>
              </a:rPr>
              <a:t>，用以提醒管理人員。</a:t>
            </a:r>
            <a:endParaRPr lang="zh-TW" altLang="en-US" dirty="0">
              <a:latin typeface="標楷體" panose="03000509000000000000" pitchFamily="65" charset="-120"/>
              <a:ea typeface="標楷體" panose="03000509000000000000" pitchFamily="65" charset="-12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15</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4" name="圖片 3"/>
          <p:cNvPicPr>
            <a:picLocks noChangeAspect="1"/>
          </p:cNvPicPr>
          <p:nvPr/>
        </p:nvPicPr>
        <p:blipFill>
          <a:blip r:embed="rId3"/>
          <a:stretch>
            <a:fillRect/>
          </a:stretch>
        </p:blipFill>
        <p:spPr>
          <a:xfrm>
            <a:off x="1866401" y="1925954"/>
            <a:ext cx="5183064" cy="2307095"/>
          </a:xfrm>
          <a:prstGeom prst="rect">
            <a:avLst/>
          </a:prstGeom>
        </p:spPr>
      </p:pic>
      <p:pic>
        <p:nvPicPr>
          <p:cNvPr id="5" name="圖片 4"/>
          <p:cNvPicPr>
            <a:picLocks noChangeAspect="1"/>
          </p:cNvPicPr>
          <p:nvPr/>
        </p:nvPicPr>
        <p:blipFill>
          <a:blip r:embed="rId4"/>
          <a:stretch>
            <a:fillRect/>
          </a:stretch>
        </p:blipFill>
        <p:spPr>
          <a:xfrm>
            <a:off x="1907704" y="4233049"/>
            <a:ext cx="5141761" cy="2287351"/>
          </a:xfrm>
          <a:prstGeom prst="rect">
            <a:avLst/>
          </a:prstGeom>
        </p:spPr>
      </p:pic>
    </p:spTree>
    <p:extLst>
      <p:ext uri="{BB962C8B-B14F-4D97-AF65-F5344CB8AC3E}">
        <p14:creationId xmlns:p14="http://schemas.microsoft.com/office/powerpoint/2010/main" val="25864133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(3/9)</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r>
              <a:rPr lang="zh-TW" altLang="zh-TW" dirty="0">
                <a:latin typeface="標楷體" panose="03000509000000000000" pitchFamily="65" charset="-120"/>
                <a:ea typeface="標楷體" panose="03000509000000000000" pitchFamily="65" charset="-120"/>
              </a:rPr>
              <a:t>即時監控資訊</a:t>
            </a:r>
            <a:r>
              <a:rPr lang="zh-TW" altLang="en-US" dirty="0">
                <a:latin typeface="標楷體" panose="03000509000000000000" pitchFamily="65" charset="-120"/>
                <a:ea typeface="標楷體" panose="03000509000000000000" pitchFamily="65" charset="-120"/>
              </a:rPr>
              <a:t>系統</a:t>
            </a:r>
            <a:r>
              <a:rPr lang="en-US" altLang="zh-TW" dirty="0" smtClean="0">
                <a:latin typeface="標楷體" panose="03000509000000000000" pitchFamily="65" charset="-120"/>
                <a:ea typeface="標楷體" panose="03000509000000000000" pitchFamily="65" charset="-120"/>
              </a:rPr>
              <a:t>-</a:t>
            </a:r>
            <a:r>
              <a:rPr lang="zh-TW" altLang="en-US" dirty="0" smtClean="0">
                <a:solidFill>
                  <a:srgbClr val="0070C0"/>
                </a:solidFill>
                <a:latin typeface="標楷體" panose="03000509000000000000" pitchFamily="65" charset="-120"/>
                <a:ea typeface="標楷體" panose="03000509000000000000" pitchFamily="65" charset="-120"/>
              </a:rPr>
              <a:t>感應裝置設定</a:t>
            </a:r>
            <a:r>
              <a:rPr lang="en-US" altLang="zh-TW"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lvl="1"/>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隨工廠特性增減</a:t>
            </a:r>
            <a:r>
              <a:rPr lang="zh-TW" altLang="en-US"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感應裝置</a:t>
            </a:r>
            <a:r>
              <a:rPr lang="zh-TW" altLang="en-US" dirty="0">
                <a:latin typeface="標楷體" panose="03000509000000000000" pitchFamily="65" charset="-12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cs typeface="Times New Roman" panose="02020603050405020304" pitchFamily="18" charset="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16</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8" name="圖片 7" descr="C:\Users\hrne\AppData\Local\Microsoft\Windows\INetCache\Content.Word\圖4_3A感應裝置.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90" y="1988840"/>
            <a:ext cx="8995410" cy="3971131"/>
          </a:xfrm>
          <a:prstGeom prst="rect">
            <a:avLst/>
          </a:prstGeom>
          <a:noFill/>
          <a:ln>
            <a:noFill/>
          </a:ln>
        </p:spPr>
      </p:pic>
    </p:spTree>
    <p:extLst>
      <p:ext uri="{BB962C8B-B14F-4D97-AF65-F5344CB8AC3E}">
        <p14:creationId xmlns:p14="http://schemas.microsoft.com/office/powerpoint/2010/main" val="21248261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(4/9)</a:t>
            </a:r>
            <a:endParaRPr lang="en-US" altLang="zh-TW" sz="3200" dirty="0" smtClean="0">
              <a:latin typeface="Times New Roman" panose="02020603050405020304" pitchFamily="18" charset="0"/>
              <a:cs typeface="Times New Roman" panose="02020603050405020304" pitchFamily="18" charset="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17</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5" name="內容版面配置區 11"/>
          <p:cNvSpPr>
            <a:spLocks noGrp="1"/>
          </p:cNvSpPr>
          <p:nvPr>
            <p:ph idx="1"/>
          </p:nvPr>
        </p:nvSpPr>
        <p:spPr>
          <a:xfrm>
            <a:off x="179388" y="908050"/>
            <a:ext cx="8856662" cy="5318125"/>
          </a:xfrm>
        </p:spPr>
        <p:txBody>
          <a:bodyPr/>
          <a:lstStyle/>
          <a:p>
            <a:r>
              <a:rPr lang="zh-TW" altLang="zh-TW" dirty="0">
                <a:latin typeface="標楷體" panose="03000509000000000000" pitchFamily="65" charset="-120"/>
                <a:ea typeface="標楷體" panose="03000509000000000000" pitchFamily="65" charset="-120"/>
              </a:rPr>
              <a:t>即時監控資訊</a:t>
            </a:r>
            <a:r>
              <a:rPr lang="zh-TW" altLang="en-US" dirty="0">
                <a:latin typeface="標楷體" panose="03000509000000000000" pitchFamily="65" charset="-120"/>
                <a:ea typeface="標楷體" panose="03000509000000000000" pitchFamily="65" charset="-120"/>
              </a:rPr>
              <a:t>系統</a:t>
            </a:r>
            <a:r>
              <a:rPr lang="en-US" altLang="zh-TW" dirty="0" smtClean="0">
                <a:latin typeface="標楷體" panose="03000509000000000000" pitchFamily="65" charset="-120"/>
                <a:ea typeface="標楷體" panose="03000509000000000000" pitchFamily="65" charset="-120"/>
              </a:rPr>
              <a:t>-</a:t>
            </a:r>
            <a:r>
              <a:rPr lang="zh-TW" altLang="en-US" dirty="0" smtClean="0">
                <a:solidFill>
                  <a:srgbClr val="0070C0"/>
                </a:solidFill>
                <a:latin typeface="標楷體" panose="03000509000000000000" pitchFamily="65" charset="-120"/>
                <a:ea typeface="標楷體" panose="03000509000000000000" pitchFamily="65" charset="-120"/>
              </a:rPr>
              <a:t>感應模組設</a:t>
            </a:r>
            <a:r>
              <a:rPr lang="zh-TW" altLang="en-US" dirty="0">
                <a:solidFill>
                  <a:srgbClr val="0070C0"/>
                </a:solidFill>
                <a:latin typeface="標楷體" panose="03000509000000000000" pitchFamily="65" charset="-120"/>
                <a:ea typeface="標楷體" panose="03000509000000000000" pitchFamily="65" charset="-120"/>
              </a:rPr>
              <a:t>定</a:t>
            </a:r>
            <a:r>
              <a:rPr lang="en-US" altLang="zh-TW" dirty="0" smtClean="0">
                <a:latin typeface="標楷體" panose="03000509000000000000" pitchFamily="65" charset="-120"/>
                <a:ea typeface="標楷體" panose="03000509000000000000" pitchFamily="65" charset="-120"/>
              </a:rPr>
              <a:t>:</a:t>
            </a:r>
          </a:p>
          <a:p>
            <a:pPr lvl="1"/>
            <a:r>
              <a:rPr lang="zh-TW" altLang="en-US" dirty="0" smtClean="0">
                <a:latin typeface="標楷體" panose="03000509000000000000" pitchFamily="65" charset="-120"/>
                <a:ea typeface="標楷體" panose="03000509000000000000" pitchFamily="65" charset="-120"/>
              </a:rPr>
              <a:t>調整各模組</a:t>
            </a:r>
            <a:r>
              <a:rPr lang="zh-TW" altLang="en-US" dirty="0" smtClean="0">
                <a:solidFill>
                  <a:srgbClr val="FF0000"/>
                </a:solidFill>
                <a:latin typeface="標楷體" panose="03000509000000000000" pitchFamily="65" charset="-120"/>
                <a:ea typeface="標楷體" panose="03000509000000000000" pitchFamily="65" charset="-120"/>
              </a:rPr>
              <a:t>警示值</a:t>
            </a:r>
            <a:r>
              <a:rPr lang="zh-TW" altLang="en-US"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smtClean="0">
              <a:latin typeface="標楷體" panose="03000509000000000000" pitchFamily="65" charset="-120"/>
              <a:ea typeface="標楷體" panose="03000509000000000000" pitchFamily="65" charset="-120"/>
            </a:endParaRPr>
          </a:p>
        </p:txBody>
      </p:sp>
      <p:pic>
        <p:nvPicPr>
          <p:cNvPr id="36" name="Picture 2" descr="圖4_4A警戒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52" y="1873128"/>
            <a:ext cx="8662378" cy="210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5676" y="3958507"/>
            <a:ext cx="6948488" cy="2560440"/>
          </a:xfrm>
          <a:prstGeom prst="rect">
            <a:avLst/>
          </a:prstGeom>
        </p:spPr>
      </p:pic>
      <p:cxnSp>
        <p:nvCxnSpPr>
          <p:cNvPr id="13" name="直線單箭頭接點 12"/>
          <p:cNvCxnSpPr/>
          <p:nvPr/>
        </p:nvCxnSpPr>
        <p:spPr bwMode="auto">
          <a:xfrm flipH="1">
            <a:off x="1763688" y="3195320"/>
            <a:ext cx="105752" cy="1457816"/>
          </a:xfrm>
          <a:prstGeom prst="straightConnector1">
            <a:avLst/>
          </a:prstGeom>
          <a:solidFill>
            <a:schemeClr val="accent1"/>
          </a:solidFill>
          <a:ln w="9525" cap="flat" cmpd="sng" algn="ctr">
            <a:solidFill>
              <a:srgbClr val="F31515"/>
            </a:solidFill>
            <a:prstDash val="solid"/>
            <a:round/>
            <a:headEnd type="none" w="med" len="med"/>
            <a:tailEnd type="triangle"/>
          </a:ln>
          <a:effectLst/>
        </p:spPr>
      </p:cxnSp>
    </p:spTree>
    <p:extLst>
      <p:ext uri="{BB962C8B-B14F-4D97-AF65-F5344CB8AC3E}">
        <p14:creationId xmlns:p14="http://schemas.microsoft.com/office/powerpoint/2010/main" val="19903682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(5/9)</a:t>
            </a:r>
            <a:endParaRPr lang="en-US" altLang="zh-TW" sz="3200" dirty="0" smtClean="0">
              <a:latin typeface="Times New Roman" panose="02020603050405020304" pitchFamily="18" charset="0"/>
              <a:cs typeface="Times New Roman" panose="02020603050405020304" pitchFamily="18" charset="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18</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5" name="內容版面配置區 11"/>
          <p:cNvSpPr>
            <a:spLocks noGrp="1"/>
          </p:cNvSpPr>
          <p:nvPr>
            <p:ph idx="1"/>
          </p:nvPr>
        </p:nvSpPr>
        <p:spPr>
          <a:xfrm>
            <a:off x="179388" y="908050"/>
            <a:ext cx="8856662" cy="5318125"/>
          </a:xfrm>
        </p:spPr>
        <p:txBody>
          <a:bodyPr/>
          <a:lstStyle/>
          <a:p>
            <a:r>
              <a:rPr lang="zh-TW" altLang="zh-TW" dirty="0">
                <a:latin typeface="標楷體" panose="03000509000000000000" pitchFamily="65" charset="-120"/>
                <a:ea typeface="標楷體" panose="03000509000000000000" pitchFamily="65" charset="-120"/>
              </a:rPr>
              <a:t>即時監控資訊</a:t>
            </a:r>
            <a:r>
              <a:rPr lang="zh-TW" altLang="en-US" dirty="0">
                <a:latin typeface="標楷體" panose="03000509000000000000" pitchFamily="65" charset="-120"/>
                <a:ea typeface="標楷體" panose="03000509000000000000" pitchFamily="65" charset="-120"/>
              </a:rPr>
              <a:t>系統</a:t>
            </a:r>
            <a:r>
              <a:rPr lang="en-US" altLang="zh-TW" dirty="0" smtClean="0">
                <a:latin typeface="標楷體" panose="03000509000000000000" pitchFamily="65" charset="-120"/>
                <a:ea typeface="標楷體" panose="03000509000000000000" pitchFamily="65" charset="-120"/>
              </a:rPr>
              <a:t>-</a:t>
            </a:r>
            <a:r>
              <a:rPr lang="zh-TW" altLang="en-US" dirty="0" smtClean="0">
                <a:solidFill>
                  <a:srgbClr val="0070C0"/>
                </a:solidFill>
                <a:latin typeface="標楷體" panose="03000509000000000000" pitchFamily="65" charset="-120"/>
                <a:ea typeface="標楷體" panose="03000509000000000000" pitchFamily="65" charset="-120"/>
              </a:rPr>
              <a:t>報表資</a:t>
            </a:r>
            <a:r>
              <a:rPr lang="zh-TW" altLang="en-US" dirty="0">
                <a:solidFill>
                  <a:srgbClr val="0070C0"/>
                </a:solidFill>
                <a:latin typeface="標楷體" panose="03000509000000000000" pitchFamily="65" charset="-120"/>
                <a:ea typeface="標楷體" panose="03000509000000000000" pitchFamily="65" charset="-120"/>
              </a:rPr>
              <a:t>料</a:t>
            </a:r>
            <a:r>
              <a:rPr lang="en-US" altLang="zh-TW" dirty="0" smtClean="0">
                <a:latin typeface="標楷體" panose="03000509000000000000" pitchFamily="65" charset="-120"/>
                <a:ea typeface="標楷體" panose="03000509000000000000" pitchFamily="65" charset="-120"/>
              </a:rPr>
              <a:t>:</a:t>
            </a:r>
          </a:p>
          <a:p>
            <a:pPr lvl="1">
              <a:buClr>
                <a:schemeClr val="tx1"/>
              </a:buClr>
            </a:pPr>
            <a:r>
              <a:rPr lang="zh-TW" altLang="en-US" dirty="0" smtClean="0">
                <a:solidFill>
                  <a:srgbClr val="FF0000"/>
                </a:solidFill>
                <a:latin typeface="標楷體" panose="03000509000000000000" pitchFamily="65" charset="-120"/>
                <a:ea typeface="標楷體" panose="03000509000000000000" pitchFamily="65" charset="-120"/>
              </a:rPr>
              <a:t>溫</a:t>
            </a:r>
            <a:r>
              <a:rPr lang="zh-TW" altLang="en-US" dirty="0">
                <a:solidFill>
                  <a:srgbClr val="FF0000"/>
                </a:solidFill>
                <a:latin typeface="標楷體" panose="03000509000000000000" pitchFamily="65" charset="-120"/>
                <a:ea typeface="標楷體" panose="03000509000000000000" pitchFamily="65" charset="-120"/>
              </a:rPr>
              <a:t>濕度</a:t>
            </a:r>
            <a:r>
              <a:rPr lang="zh-TW" altLang="en-US" dirty="0" smtClean="0">
                <a:latin typeface="標楷體" panose="03000509000000000000" pitchFamily="65" charset="-120"/>
                <a:ea typeface="標楷體" panose="03000509000000000000" pitchFamily="65" charset="-120"/>
              </a:rPr>
              <a:t>資料。</a:t>
            </a:r>
            <a:endParaRPr lang="en-US" altLang="zh-TW" dirty="0" smtClean="0">
              <a:latin typeface="標楷體" panose="03000509000000000000" pitchFamily="65" charset="-120"/>
              <a:ea typeface="標楷體" panose="03000509000000000000" pitchFamily="65" charset="-120"/>
            </a:endParaRPr>
          </a:p>
        </p:txBody>
      </p:sp>
      <p:pic>
        <p:nvPicPr>
          <p:cNvPr id="7" name="圖片 6"/>
          <p:cNvPicPr>
            <a:picLocks noChangeAspect="1"/>
          </p:cNvPicPr>
          <p:nvPr/>
        </p:nvPicPr>
        <p:blipFill>
          <a:blip r:embed="rId3"/>
          <a:stretch>
            <a:fillRect/>
          </a:stretch>
        </p:blipFill>
        <p:spPr>
          <a:xfrm>
            <a:off x="326504" y="1916832"/>
            <a:ext cx="8562429" cy="4104456"/>
          </a:xfrm>
          <a:prstGeom prst="rect">
            <a:avLst/>
          </a:prstGeom>
        </p:spPr>
      </p:pic>
    </p:spTree>
    <p:extLst>
      <p:ext uri="{BB962C8B-B14F-4D97-AF65-F5344CB8AC3E}">
        <p14:creationId xmlns:p14="http://schemas.microsoft.com/office/powerpoint/2010/main" val="10143051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(6/9)</a:t>
            </a: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溫濕度及重量感應模組</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19</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8" name="Picture 3" descr="圖4_6A溫濕度重量"/>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1378" y="1949129"/>
            <a:ext cx="3681682" cy="354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3"/>
          <p:cNvSpPr txBox="1"/>
          <p:nvPr/>
        </p:nvSpPr>
        <p:spPr>
          <a:xfrm>
            <a:off x="378156" y="2084705"/>
            <a:ext cx="1498595" cy="369332"/>
          </a:xfrm>
          <a:prstGeom prst="rect">
            <a:avLst/>
          </a:prstGeom>
          <a:noFill/>
        </p:spPr>
        <p:txBody>
          <a:bodyPr wrap="square" rtlCol="0">
            <a:spAutoFit/>
          </a:bodyPr>
          <a:lstStyle/>
          <a:p>
            <a:r>
              <a:rPr lang="zh-TW" altLang="en-US"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溫濕度感應</a:t>
            </a:r>
            <a:endParaRPr lang="en-US" altLang="zh-TW"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3" name="文本框 91"/>
          <p:cNvSpPr txBox="1"/>
          <p:nvPr/>
        </p:nvSpPr>
        <p:spPr>
          <a:xfrm>
            <a:off x="567702" y="3667657"/>
            <a:ext cx="1257622" cy="369332"/>
          </a:xfrm>
          <a:prstGeom prst="rect">
            <a:avLst/>
          </a:prstGeom>
          <a:noFill/>
        </p:spPr>
        <p:txBody>
          <a:bodyPr wrap="square" rtlCol="0">
            <a:spAutoFit/>
          </a:bodyPr>
          <a:lstStyle/>
          <a:p>
            <a:r>
              <a:rPr lang="zh-TW" altLang="en-US"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重量感應</a:t>
            </a:r>
            <a:endParaRPr lang="zh-CN" altLang="en-US" dirty="0">
              <a:solidFill>
                <a:srgbClr val="FF0000"/>
              </a:solidFill>
              <a:latin typeface="標楷體" panose="03000509000000000000" pitchFamily="65" charset="-120"/>
              <a:ea typeface="標楷體" panose="03000509000000000000" pitchFamily="65" charset="-120"/>
              <a:cs typeface="Arial Unicode MS" panose="020B0604020202020204" pitchFamily="34" charset="-122"/>
            </a:endParaRPr>
          </a:p>
        </p:txBody>
      </p:sp>
      <p:pic>
        <p:nvPicPr>
          <p:cNvPr id="44034" name="Picture 2" descr="圖4_6B溫濕度重量"/>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61836" y="1989769"/>
            <a:ext cx="3310753" cy="3554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群組 14"/>
          <p:cNvGrpSpPr/>
          <p:nvPr/>
        </p:nvGrpSpPr>
        <p:grpSpPr>
          <a:xfrm>
            <a:off x="567702" y="2272294"/>
            <a:ext cx="1618032" cy="207782"/>
            <a:chOff x="1068164" y="3424466"/>
            <a:chExt cx="1271588" cy="300038"/>
          </a:xfrm>
        </p:grpSpPr>
        <p:sp>
          <p:nvSpPr>
            <p:cNvPr id="16" name="Freeform 20"/>
            <p:cNvSpPr>
              <a:spLocks/>
            </p:cNvSpPr>
            <p:nvPr/>
          </p:nvSpPr>
          <p:spPr bwMode="auto">
            <a:xfrm>
              <a:off x="1068164" y="3448279"/>
              <a:ext cx="1247775" cy="276225"/>
            </a:xfrm>
            <a:custGeom>
              <a:avLst/>
              <a:gdLst>
                <a:gd name="T0" fmla="*/ 781 w 786"/>
                <a:gd name="T1" fmla="*/ 0 h 174"/>
                <a:gd name="T2" fmla="*/ 580 w 786"/>
                <a:gd name="T3" fmla="*/ 165 h 174"/>
                <a:gd name="T4" fmla="*/ 0 w 786"/>
                <a:gd name="T5" fmla="*/ 165 h 174"/>
                <a:gd name="T6" fmla="*/ 0 w 786"/>
                <a:gd name="T7" fmla="*/ 174 h 174"/>
                <a:gd name="T8" fmla="*/ 583 w 786"/>
                <a:gd name="T9" fmla="*/ 174 h 174"/>
                <a:gd name="T10" fmla="*/ 786 w 786"/>
                <a:gd name="T11" fmla="*/ 5 h 174"/>
                <a:gd name="T12" fmla="*/ 781 w 786"/>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786" h="174">
                  <a:moveTo>
                    <a:pt x="781" y="0"/>
                  </a:moveTo>
                  <a:lnTo>
                    <a:pt x="580" y="165"/>
                  </a:lnTo>
                  <a:lnTo>
                    <a:pt x="0" y="165"/>
                  </a:lnTo>
                  <a:lnTo>
                    <a:pt x="0" y="174"/>
                  </a:lnTo>
                  <a:lnTo>
                    <a:pt x="583" y="174"/>
                  </a:lnTo>
                  <a:lnTo>
                    <a:pt x="786" y="5"/>
                  </a:lnTo>
                  <a:lnTo>
                    <a:pt x="781" y="0"/>
                  </a:lnTo>
                  <a:close/>
                </a:path>
              </a:pathLst>
            </a:custGeom>
            <a:solidFill>
              <a:srgbClr val="908B7E"/>
            </a:solidFill>
            <a:ln>
              <a:noFill/>
            </a:ln>
            <a:effectLst>
              <a:glow rad="63500">
                <a:srgbClr val="FFFF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1"/>
            <p:cNvSpPr>
              <a:spLocks/>
            </p:cNvSpPr>
            <p:nvPr/>
          </p:nvSpPr>
          <p:spPr bwMode="auto">
            <a:xfrm>
              <a:off x="2290539" y="3424466"/>
              <a:ext cx="49213" cy="50800"/>
            </a:xfrm>
            <a:custGeom>
              <a:avLst/>
              <a:gdLst>
                <a:gd name="T0" fmla="*/ 15 w 19"/>
                <a:gd name="T1" fmla="*/ 15 h 19"/>
                <a:gd name="T2" fmla="*/ 15 w 19"/>
                <a:gd name="T3" fmla="*/ 3 h 19"/>
                <a:gd name="T4" fmla="*/ 3 w 19"/>
                <a:gd name="T5" fmla="*/ 3 h 19"/>
                <a:gd name="T6" fmla="*/ 3 w 19"/>
                <a:gd name="T7" fmla="*/ 15 h 19"/>
                <a:gd name="T8" fmla="*/ 15 w 19"/>
                <a:gd name="T9" fmla="*/ 15 h 19"/>
              </a:gdLst>
              <a:ahLst/>
              <a:cxnLst>
                <a:cxn ang="0">
                  <a:pos x="T0" y="T1"/>
                </a:cxn>
                <a:cxn ang="0">
                  <a:pos x="T2" y="T3"/>
                </a:cxn>
                <a:cxn ang="0">
                  <a:pos x="T4" y="T5"/>
                </a:cxn>
                <a:cxn ang="0">
                  <a:pos x="T6" y="T7"/>
                </a:cxn>
                <a:cxn ang="0">
                  <a:pos x="T8" y="T9"/>
                </a:cxn>
              </a:cxnLst>
              <a:rect l="0" t="0" r="r" b="b"/>
              <a:pathLst>
                <a:path w="19" h="19">
                  <a:moveTo>
                    <a:pt x="15" y="15"/>
                  </a:moveTo>
                  <a:cubicBezTo>
                    <a:pt x="19" y="12"/>
                    <a:pt x="19" y="6"/>
                    <a:pt x="15" y="3"/>
                  </a:cubicBezTo>
                  <a:cubicBezTo>
                    <a:pt x="12" y="0"/>
                    <a:pt x="7" y="0"/>
                    <a:pt x="3" y="3"/>
                  </a:cubicBezTo>
                  <a:cubicBezTo>
                    <a:pt x="0" y="6"/>
                    <a:pt x="0" y="12"/>
                    <a:pt x="3" y="15"/>
                  </a:cubicBezTo>
                  <a:cubicBezTo>
                    <a:pt x="7" y="19"/>
                    <a:pt x="12" y="19"/>
                    <a:pt x="15" y="15"/>
                  </a:cubicBez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群組 2"/>
          <p:cNvGrpSpPr/>
          <p:nvPr/>
        </p:nvGrpSpPr>
        <p:grpSpPr>
          <a:xfrm>
            <a:off x="772353" y="3755115"/>
            <a:ext cx="1104398" cy="257756"/>
            <a:chOff x="1068164" y="3424466"/>
            <a:chExt cx="1271588" cy="300038"/>
          </a:xfrm>
        </p:grpSpPr>
        <p:sp>
          <p:nvSpPr>
            <p:cNvPr id="11" name="Freeform 20"/>
            <p:cNvSpPr>
              <a:spLocks/>
            </p:cNvSpPr>
            <p:nvPr/>
          </p:nvSpPr>
          <p:spPr bwMode="auto">
            <a:xfrm>
              <a:off x="1068164" y="3448279"/>
              <a:ext cx="1247775" cy="276225"/>
            </a:xfrm>
            <a:custGeom>
              <a:avLst/>
              <a:gdLst>
                <a:gd name="T0" fmla="*/ 781 w 786"/>
                <a:gd name="T1" fmla="*/ 0 h 174"/>
                <a:gd name="T2" fmla="*/ 580 w 786"/>
                <a:gd name="T3" fmla="*/ 165 h 174"/>
                <a:gd name="T4" fmla="*/ 0 w 786"/>
                <a:gd name="T5" fmla="*/ 165 h 174"/>
                <a:gd name="T6" fmla="*/ 0 w 786"/>
                <a:gd name="T7" fmla="*/ 174 h 174"/>
                <a:gd name="T8" fmla="*/ 583 w 786"/>
                <a:gd name="T9" fmla="*/ 174 h 174"/>
                <a:gd name="T10" fmla="*/ 786 w 786"/>
                <a:gd name="T11" fmla="*/ 5 h 174"/>
                <a:gd name="T12" fmla="*/ 781 w 786"/>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786" h="174">
                  <a:moveTo>
                    <a:pt x="781" y="0"/>
                  </a:moveTo>
                  <a:lnTo>
                    <a:pt x="580" y="165"/>
                  </a:lnTo>
                  <a:lnTo>
                    <a:pt x="0" y="165"/>
                  </a:lnTo>
                  <a:lnTo>
                    <a:pt x="0" y="174"/>
                  </a:lnTo>
                  <a:lnTo>
                    <a:pt x="583" y="174"/>
                  </a:lnTo>
                  <a:lnTo>
                    <a:pt x="786" y="5"/>
                  </a:lnTo>
                  <a:lnTo>
                    <a:pt x="781" y="0"/>
                  </a:lnTo>
                  <a:close/>
                </a:path>
              </a:pathLst>
            </a:custGeom>
            <a:solidFill>
              <a:srgbClr val="908B7E"/>
            </a:solidFill>
            <a:ln>
              <a:noFill/>
            </a:ln>
            <a:effectLst>
              <a:glow rad="63500">
                <a:srgbClr val="FFFF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1"/>
            <p:cNvSpPr>
              <a:spLocks/>
            </p:cNvSpPr>
            <p:nvPr/>
          </p:nvSpPr>
          <p:spPr bwMode="auto">
            <a:xfrm>
              <a:off x="2290539" y="3424466"/>
              <a:ext cx="49213" cy="50800"/>
            </a:xfrm>
            <a:custGeom>
              <a:avLst/>
              <a:gdLst>
                <a:gd name="T0" fmla="*/ 15 w 19"/>
                <a:gd name="T1" fmla="*/ 15 h 19"/>
                <a:gd name="T2" fmla="*/ 15 w 19"/>
                <a:gd name="T3" fmla="*/ 3 h 19"/>
                <a:gd name="T4" fmla="*/ 3 w 19"/>
                <a:gd name="T5" fmla="*/ 3 h 19"/>
                <a:gd name="T6" fmla="*/ 3 w 19"/>
                <a:gd name="T7" fmla="*/ 15 h 19"/>
                <a:gd name="T8" fmla="*/ 15 w 19"/>
                <a:gd name="T9" fmla="*/ 15 h 19"/>
              </a:gdLst>
              <a:ahLst/>
              <a:cxnLst>
                <a:cxn ang="0">
                  <a:pos x="T0" y="T1"/>
                </a:cxn>
                <a:cxn ang="0">
                  <a:pos x="T2" y="T3"/>
                </a:cxn>
                <a:cxn ang="0">
                  <a:pos x="T4" y="T5"/>
                </a:cxn>
                <a:cxn ang="0">
                  <a:pos x="T6" y="T7"/>
                </a:cxn>
                <a:cxn ang="0">
                  <a:pos x="T8" y="T9"/>
                </a:cxn>
              </a:cxnLst>
              <a:rect l="0" t="0" r="r" b="b"/>
              <a:pathLst>
                <a:path w="19" h="19">
                  <a:moveTo>
                    <a:pt x="15" y="15"/>
                  </a:moveTo>
                  <a:cubicBezTo>
                    <a:pt x="19" y="12"/>
                    <a:pt x="19" y="6"/>
                    <a:pt x="15" y="3"/>
                  </a:cubicBezTo>
                  <a:cubicBezTo>
                    <a:pt x="12" y="0"/>
                    <a:pt x="7" y="0"/>
                    <a:pt x="3" y="3"/>
                  </a:cubicBezTo>
                  <a:cubicBezTo>
                    <a:pt x="0" y="6"/>
                    <a:pt x="0" y="12"/>
                    <a:pt x="3" y="15"/>
                  </a:cubicBezTo>
                  <a:cubicBezTo>
                    <a:pt x="7" y="19"/>
                    <a:pt x="12" y="19"/>
                    <a:pt x="15" y="15"/>
                  </a:cubicBez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9966272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zh-TW" sz="3200" dirty="0" smtClean="0">
                <a:latin typeface="Times New Roman" panose="02020603050405020304" pitchFamily="18" charset="0"/>
                <a:cs typeface="Times New Roman" panose="02020603050405020304" pitchFamily="18" charset="0"/>
              </a:rPr>
              <a:t>Outline</a:t>
            </a:r>
          </a:p>
        </p:txBody>
      </p:sp>
      <p:sp>
        <p:nvSpPr>
          <p:cNvPr id="17411" name="Content Placeholder 2"/>
          <p:cNvSpPr>
            <a:spLocks noGrp="1"/>
          </p:cNvSpPr>
          <p:nvPr>
            <p:ph idx="1"/>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研究動機</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研究目的</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相關</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系統設計</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系統開發成果</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結論</a:t>
            </a:r>
            <a:endParaRPr lang="en-US" altLang="zh-TW" sz="3200"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參考文獻</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412"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B64C4BE5-6A23-4DFD-ABB3-597C03BFC83C}" type="slidenum">
              <a:rPr lang="en-US" altLang="zh-TW" smtClean="0">
                <a:latin typeface="Courier New" pitchFamily="49" charset="0"/>
              </a:rPr>
              <a:pPr eaLnBrk="1" hangingPunct="1"/>
              <a:t>2</a:t>
            </a:fld>
            <a:endParaRPr lang="en-US" altLang="zh-TW" smtClean="0">
              <a:latin typeface="Courier New" pitchFamily="49"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(7/9)</a:t>
            </a:r>
            <a:endParaRPr lang="zh-TW" altLang="en-US" sz="3200"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20</a:t>
            </a:fld>
            <a:endParaRPr lang="en-US" altLang="zh-TW"/>
          </a:p>
        </p:txBody>
      </p:sp>
      <p:sp>
        <p:nvSpPr>
          <p:cNvPr id="27" name="內容版面配置區 11"/>
          <p:cNvSpPr>
            <a:spLocks noGrp="1"/>
          </p:cNvSpPr>
          <p:nvPr>
            <p:ph idx="1"/>
          </p:nvPr>
        </p:nvSpPr>
        <p:spPr>
          <a:xfrm>
            <a:off x="179388" y="908050"/>
            <a:ext cx="8856662" cy="5318125"/>
          </a:xfrm>
        </p:spPr>
        <p:txBody>
          <a:bodyPr/>
          <a:lstStyle/>
          <a:p>
            <a:r>
              <a:rPr lang="zh-TW" altLang="zh-TW" dirty="0">
                <a:latin typeface="標楷體" panose="03000509000000000000" pitchFamily="65" charset="-120"/>
                <a:ea typeface="標楷體" panose="03000509000000000000" pitchFamily="65" charset="-120"/>
              </a:rPr>
              <a:t>工廠實驗</a:t>
            </a:r>
            <a:r>
              <a:rPr lang="en-US" altLang="zh-TW" dirty="0">
                <a:latin typeface="標楷體" panose="03000509000000000000" pitchFamily="65" charset="-120"/>
                <a:ea typeface="標楷體" panose="03000509000000000000" pitchFamily="65" charset="-120"/>
              </a:rPr>
              <a:t>-</a:t>
            </a:r>
            <a:r>
              <a:rPr lang="zh-TW" altLang="zh-TW" dirty="0">
                <a:solidFill>
                  <a:srgbClr val="FF0000"/>
                </a:solidFill>
                <a:latin typeface="標楷體" panose="03000509000000000000" pitchFamily="65" charset="-120"/>
                <a:ea typeface="標楷體" panose="03000509000000000000" pitchFamily="65" charset="-120"/>
              </a:rPr>
              <a:t>裁切機</a:t>
            </a:r>
            <a:r>
              <a:rPr lang="en-US" altLang="zh-TW" dirty="0">
                <a:latin typeface="標楷體" panose="03000509000000000000" pitchFamily="65" charset="-120"/>
                <a:ea typeface="標楷體" panose="03000509000000000000" pitchFamily="65" charset="-120"/>
              </a:rPr>
              <a:t>:</a:t>
            </a:r>
            <a:endParaRPr lang="en-US" altLang="zh-TW" sz="2000" dirty="0" smtClean="0">
              <a:latin typeface="Times New Roman" panose="02020603050405020304" pitchFamily="18" charset="0"/>
              <a:cs typeface="Times New Roman" panose="02020603050405020304" pitchFamily="18" charset="0"/>
            </a:endParaRPr>
          </a:p>
        </p:txBody>
      </p:sp>
      <p:pic>
        <p:nvPicPr>
          <p:cNvPr id="28" name="圖片 27" descr="C:\Users\hrne\AppData\Local\Microsoft\Windows\INetCache\Content.Word\圖4_9B裁切機.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820" y="1844824"/>
            <a:ext cx="3655060" cy="3892710"/>
          </a:xfrm>
          <a:prstGeom prst="rect">
            <a:avLst/>
          </a:prstGeom>
          <a:noFill/>
          <a:ln>
            <a:noFill/>
          </a:ln>
        </p:spPr>
      </p:pic>
      <p:pic>
        <p:nvPicPr>
          <p:cNvPr id="29" name="圖片 28" descr="C:\Users\hrne\AppData\Local\Microsoft\Windows\INetCache\Content.Word\圖4_9C裁切機.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8024" y="1844824"/>
            <a:ext cx="4082415" cy="4138136"/>
          </a:xfrm>
          <a:prstGeom prst="rect">
            <a:avLst/>
          </a:prstGeom>
          <a:noFill/>
          <a:ln>
            <a:noFill/>
          </a:ln>
        </p:spPr>
      </p:pic>
      <p:sp>
        <p:nvSpPr>
          <p:cNvPr id="3" name="矩形 2"/>
          <p:cNvSpPr/>
          <p:nvPr/>
        </p:nvSpPr>
        <p:spPr bwMode="auto">
          <a:xfrm>
            <a:off x="2771800" y="4581128"/>
            <a:ext cx="720080" cy="432048"/>
          </a:xfrm>
          <a:prstGeom prst="rect">
            <a:avLst/>
          </a:prstGeom>
          <a:noFill/>
          <a:ln w="19050" cap="flat" cmpd="sng" algn="ctr">
            <a:solidFill>
              <a:srgbClr val="F3151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solidFill>
                  <a:srgbClr val="FF0000"/>
                </a:solidFill>
              </a:ln>
              <a:noFill/>
              <a:effectLst/>
              <a:latin typeface="Arial" charset="0"/>
              <a:ea typeface="新細明體" charset="-120"/>
            </a:endParaRPr>
          </a:p>
        </p:txBody>
      </p:sp>
      <p:sp>
        <p:nvSpPr>
          <p:cNvPr id="9" name="矩形 8"/>
          <p:cNvSpPr/>
          <p:nvPr/>
        </p:nvSpPr>
        <p:spPr bwMode="auto">
          <a:xfrm>
            <a:off x="6191201" y="5157192"/>
            <a:ext cx="613047" cy="360040"/>
          </a:xfrm>
          <a:prstGeom prst="rect">
            <a:avLst/>
          </a:prstGeom>
          <a:noFill/>
          <a:ln w="19050" cap="flat" cmpd="sng" algn="ctr">
            <a:solidFill>
              <a:srgbClr val="F3151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solidFill>
                  <a:srgbClr val="FF0000"/>
                </a:solidFill>
              </a:ln>
              <a:noFill/>
              <a:effectLst/>
              <a:latin typeface="Arial" charset="0"/>
              <a:ea typeface="新細明體" charset="-120"/>
            </a:endParaRPr>
          </a:p>
        </p:txBody>
      </p:sp>
      <p:cxnSp>
        <p:nvCxnSpPr>
          <p:cNvPr id="11" name="直線單箭頭接點 10"/>
          <p:cNvCxnSpPr>
            <a:stCxn id="3" idx="3"/>
            <a:endCxn id="9" idx="1"/>
          </p:cNvCxnSpPr>
          <p:nvPr/>
        </p:nvCxnSpPr>
        <p:spPr bwMode="auto">
          <a:xfrm>
            <a:off x="3491880" y="4797152"/>
            <a:ext cx="2699321" cy="540060"/>
          </a:xfrm>
          <a:prstGeom prst="straightConnector1">
            <a:avLst/>
          </a:prstGeom>
          <a:solidFill>
            <a:schemeClr val="accent1"/>
          </a:solidFill>
          <a:ln w="5715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4570305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p:cNvPicPr>
            <a:picLocks noChangeAspect="1"/>
          </p:cNvPicPr>
          <p:nvPr/>
        </p:nvPicPr>
        <p:blipFill>
          <a:blip r:embed="rId3"/>
          <a:stretch>
            <a:fillRect/>
          </a:stretch>
        </p:blipFill>
        <p:spPr>
          <a:xfrm>
            <a:off x="4550824" y="4543549"/>
            <a:ext cx="4485226" cy="1778863"/>
          </a:xfrm>
          <a:prstGeom prst="rect">
            <a:avLst/>
          </a:prstGeom>
        </p:spPr>
      </p:pic>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(8/9)</a:t>
            </a:r>
            <a:endParaRPr lang="zh-TW" altLang="en-US" sz="3200"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21</a:t>
            </a:fld>
            <a:endParaRPr lang="en-US" altLang="zh-TW"/>
          </a:p>
        </p:txBody>
      </p:sp>
      <p:sp>
        <p:nvSpPr>
          <p:cNvPr id="3" name="內容版面配置區 2"/>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工廠實驗</a:t>
            </a:r>
            <a:r>
              <a:rPr lang="en-US" altLang="zh-TW" dirty="0">
                <a:latin typeface="標楷體" panose="03000509000000000000" pitchFamily="65" charset="-120"/>
                <a:ea typeface="標楷體" panose="03000509000000000000" pitchFamily="65" charset="-120"/>
              </a:rPr>
              <a:t>-</a:t>
            </a:r>
            <a:r>
              <a:rPr lang="zh-TW" altLang="zh-TW" dirty="0">
                <a:solidFill>
                  <a:srgbClr val="FF0000"/>
                </a:solidFill>
                <a:latin typeface="標楷體" panose="03000509000000000000" pitchFamily="65" charset="-120"/>
                <a:ea typeface="標楷體" panose="03000509000000000000" pitchFamily="65" charset="-120"/>
              </a:rPr>
              <a:t>廠區任意位置</a:t>
            </a:r>
            <a:r>
              <a:rPr lang="en-US" altLang="zh-TW" dirty="0">
                <a:latin typeface="標楷體" panose="03000509000000000000" pitchFamily="65" charset="-120"/>
                <a:ea typeface="標楷體" panose="03000509000000000000" pitchFamily="65" charset="-120"/>
              </a:rPr>
              <a:t>:</a:t>
            </a:r>
            <a:endParaRPr lang="zh-TW" altLang="en-US" dirty="0"/>
          </a:p>
        </p:txBody>
      </p:sp>
      <p:pic>
        <p:nvPicPr>
          <p:cNvPr id="8" name="Picture 2" descr="圖4_12B產區位置"/>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906" y="1630206"/>
            <a:ext cx="3600400" cy="3292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bwMode="auto">
          <a:xfrm>
            <a:off x="1547664" y="4448156"/>
            <a:ext cx="1512168" cy="209098"/>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tx1"/>
              </a:solidFill>
              <a:effectLst/>
              <a:latin typeface="Arial" charset="0"/>
              <a:ea typeface="新細明體" charset="-120"/>
            </a:endParaRPr>
          </a:p>
        </p:txBody>
      </p:sp>
      <p:pic>
        <p:nvPicPr>
          <p:cNvPr id="19" name="圖片 18"/>
          <p:cNvPicPr>
            <a:picLocks noChangeAspect="1"/>
          </p:cNvPicPr>
          <p:nvPr/>
        </p:nvPicPr>
        <p:blipFill>
          <a:blip r:embed="rId5"/>
          <a:stretch>
            <a:fillRect/>
          </a:stretch>
        </p:blipFill>
        <p:spPr>
          <a:xfrm>
            <a:off x="4590988" y="947738"/>
            <a:ext cx="4445062" cy="3709516"/>
          </a:xfrm>
          <a:prstGeom prst="rect">
            <a:avLst/>
          </a:prstGeom>
        </p:spPr>
      </p:pic>
      <p:sp>
        <p:nvSpPr>
          <p:cNvPr id="21" name="矩形 20"/>
          <p:cNvSpPr/>
          <p:nvPr/>
        </p:nvSpPr>
        <p:spPr bwMode="auto">
          <a:xfrm>
            <a:off x="6192404" y="4174340"/>
            <a:ext cx="1512168" cy="209098"/>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tx1"/>
              </a:solidFill>
              <a:effectLst/>
              <a:latin typeface="Arial" charset="0"/>
              <a:ea typeface="新細明體" charset="-120"/>
            </a:endParaRPr>
          </a:p>
        </p:txBody>
      </p:sp>
      <p:sp>
        <p:nvSpPr>
          <p:cNvPr id="22" name="矩形 21"/>
          <p:cNvSpPr/>
          <p:nvPr/>
        </p:nvSpPr>
        <p:spPr bwMode="auto">
          <a:xfrm>
            <a:off x="6372200" y="5733256"/>
            <a:ext cx="2376264" cy="330228"/>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tx1"/>
              </a:solidFill>
              <a:effectLst/>
              <a:latin typeface="Arial" charset="0"/>
              <a:ea typeface="新細明體" charset="-120"/>
            </a:endParaRPr>
          </a:p>
        </p:txBody>
      </p:sp>
    </p:spTree>
    <p:extLst>
      <p:ext uri="{BB962C8B-B14F-4D97-AF65-F5344CB8AC3E}">
        <p14:creationId xmlns:p14="http://schemas.microsoft.com/office/powerpoint/2010/main" val="39249098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(9/9)</a:t>
            </a:r>
            <a:endParaRPr lang="zh-TW" altLang="en-US" sz="3200"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22</a:t>
            </a:fld>
            <a:endParaRPr lang="en-US" altLang="zh-TW"/>
          </a:p>
        </p:txBody>
      </p:sp>
      <p:sp>
        <p:nvSpPr>
          <p:cNvPr id="6" name="內容版面配置區 5"/>
          <p:cNvSpPr>
            <a:spLocks noGrp="1"/>
          </p:cNvSpPr>
          <p:nvPr>
            <p:ph idx="1"/>
          </p:nvPr>
        </p:nvSpPr>
        <p:spPr/>
        <p:txBody>
          <a:bodyPr/>
          <a:lstStyle/>
          <a:p>
            <a:pPr>
              <a:spcBef>
                <a:spcPts val="1417"/>
              </a:spcBef>
            </a:pPr>
            <a:r>
              <a:rPr lang="zh-TW" altLang="zh-TW" sz="2400" dirty="0">
                <a:latin typeface="Times New Roman" panose="02020603050405020304" pitchFamily="18" charset="0"/>
                <a:ea typeface="標楷體" panose="03000509000000000000" pitchFamily="65" charset="-120"/>
                <a:cs typeface="Times New Roman" panose="02020603050405020304" pitchFamily="18" charset="0"/>
              </a:rPr>
              <a:t>即時監控傳輸實驗</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a:t>
            </a:r>
          </a:p>
          <a:p>
            <a:pPr lvl="1">
              <a:spcBef>
                <a:spcPts val="1417"/>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模擬分別連接</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台、</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台、</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台、</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台</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感應裝置的傳輸時間。</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lvl="1">
              <a:spcBef>
                <a:spcPts val="1417"/>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測試</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次、</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次、</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次及</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100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次</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，每次間隔</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5</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秒計算其平均回應時間</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spcBef>
                <a:spcPts val="1417"/>
              </a:spcBef>
            </a:pPr>
            <a:endParaRPr lang="zh-TW" altLang="en-US" dirty="0"/>
          </a:p>
        </p:txBody>
      </p:sp>
      <p:pic>
        <p:nvPicPr>
          <p:cNvPr id="8" name="圖片 7"/>
          <p:cNvPicPr>
            <a:picLocks noChangeAspect="1"/>
          </p:cNvPicPr>
          <p:nvPr/>
        </p:nvPicPr>
        <p:blipFill>
          <a:blip r:embed="rId3"/>
          <a:stretch>
            <a:fillRect/>
          </a:stretch>
        </p:blipFill>
        <p:spPr>
          <a:xfrm>
            <a:off x="1456445" y="2480842"/>
            <a:ext cx="6463948" cy="3856457"/>
          </a:xfrm>
          <a:prstGeom prst="rect">
            <a:avLst/>
          </a:prstGeom>
        </p:spPr>
      </p:pic>
    </p:spTree>
    <p:extLst>
      <p:ext uri="{BB962C8B-B14F-4D97-AF65-F5344CB8AC3E}">
        <p14:creationId xmlns:p14="http://schemas.microsoft.com/office/powerpoint/2010/main" val="15634333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結論</a:t>
            </a:r>
            <a:endParaRPr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23</a:t>
            </a:fld>
            <a:endParaRPr lang="en-US" altLang="zh-TW"/>
          </a:p>
        </p:txBody>
      </p:sp>
      <p:sp>
        <p:nvSpPr>
          <p:cNvPr id="3" name="內容版面配置區 2"/>
          <p:cNvSpPr>
            <a:spLocks noGrp="1"/>
          </p:cNvSpPr>
          <p:nvPr>
            <p:ph idx="1"/>
          </p:nvPr>
        </p:nvSpPr>
        <p:spPr/>
        <p:txBody>
          <a:bodyPr/>
          <a:lstStyle/>
          <a:p>
            <a:pPr>
              <a:spcBef>
                <a:spcPts val="1417"/>
              </a:spcBef>
            </a:pP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工廠</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即時監控資訊系統</a:t>
            </a:r>
            <a:r>
              <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rPr>
              <a:t>:</a:t>
            </a:r>
          </a:p>
          <a:p>
            <a:pPr lvl="1">
              <a:spcBef>
                <a:spcPts val="1417"/>
              </a:spcBef>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利用外接感應裝置</a:t>
            </a:r>
            <a:r>
              <a:rPr lang="zh-TW" altLang="zh-TW"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自動</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收集</a:t>
            </a:r>
            <a:r>
              <a:rPr lang="zh-TW" altLang="en-US"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工具機</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資料</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並儲存在資料庫中</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spcBef>
                <a:spcPts val="1417"/>
              </a:spcBef>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利用</a:t>
            </a:r>
            <a:r>
              <a:rPr lang="zh-TW" altLang="zh-TW"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無線網路</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傳輸資料</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spcBef>
                <a:spcPts val="1417"/>
              </a:spcBef>
            </a:pP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透過</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電腦</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或</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智慧型裝置</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監控</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連接</a:t>
            </a:r>
            <a:r>
              <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rPr>
              <a:t>50</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台感應裝置下</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回應時間仍在</a:t>
            </a:r>
            <a:r>
              <a:rPr lang="en-US"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秒</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內</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endParaRPr>
          </a:p>
          <a:p>
            <a:pPr>
              <a:spcBef>
                <a:spcPts val="1417"/>
              </a:spcBef>
            </a:pP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依照目前工具機的即時</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運作</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狀態，搭配過往的資料調整</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工廠</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產能，為工廠的</a:t>
            </a:r>
            <a:r>
              <a:rPr lang="zh-TW" altLang="en-US"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智慧化</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目標作</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準備。</a:t>
            </a:r>
            <a:endParaRPr lang="zh-TW" altLang="zh-TW" dirty="0"/>
          </a:p>
          <a:p>
            <a:pPr>
              <a:spcBef>
                <a:spcPts val="1417"/>
              </a:spcBef>
            </a:pP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9435366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參考文獻</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(1/2</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a:xfrm>
            <a:off x="194994" y="764704"/>
            <a:ext cx="8856662" cy="5525294"/>
          </a:xfrm>
        </p:spPr>
        <p:txBody>
          <a:bodyPr/>
          <a:lstStyle/>
          <a:p>
            <a:pPr lvl="0"/>
            <a:r>
              <a:rPr lang="en-US" altLang="zh-TW" sz="1400" dirty="0" smtClean="0">
                <a:latin typeface="Times New Roman" panose="02020603050405020304" pitchFamily="18" charset="0"/>
                <a:cs typeface="Times New Roman" panose="02020603050405020304" pitchFamily="18" charset="0"/>
              </a:rPr>
              <a:t>[1]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J</a:t>
            </a:r>
            <a:r>
              <a:rPr lang="en-US" altLang="zh-TW" sz="1400" dirty="0">
                <a:latin typeface="Times New Roman" panose="02020603050405020304" pitchFamily="18" charset="0"/>
                <a:cs typeface="Times New Roman" panose="02020603050405020304" pitchFamily="18" charset="0"/>
              </a:rPr>
              <a:t>. </a:t>
            </a:r>
            <a:r>
              <a:rPr lang="en-US" altLang="zh-TW" sz="1400" dirty="0" err="1">
                <a:latin typeface="Times New Roman" panose="02020603050405020304" pitchFamily="18" charset="0"/>
                <a:cs typeface="Times New Roman" panose="02020603050405020304" pitchFamily="18" charset="0"/>
              </a:rPr>
              <a:t>Schlechtendahl</a:t>
            </a:r>
            <a:r>
              <a:rPr lang="en-US" altLang="zh-TW" sz="1400" dirty="0">
                <a:latin typeface="Times New Roman" panose="02020603050405020304" pitchFamily="18" charset="0"/>
                <a:cs typeface="Times New Roman" panose="02020603050405020304" pitchFamily="18" charset="0"/>
              </a:rPr>
              <a:t>, M. </a:t>
            </a:r>
            <a:r>
              <a:rPr lang="en-US" altLang="zh-TW" sz="1400" dirty="0" err="1">
                <a:latin typeface="Times New Roman" panose="02020603050405020304" pitchFamily="18" charset="0"/>
                <a:cs typeface="Times New Roman" panose="02020603050405020304" pitchFamily="18" charset="0"/>
              </a:rPr>
              <a:t>Keinert</a:t>
            </a:r>
            <a:r>
              <a:rPr lang="en-US" altLang="zh-TW" sz="1400" dirty="0">
                <a:latin typeface="Times New Roman" panose="02020603050405020304" pitchFamily="18" charset="0"/>
                <a:cs typeface="Times New Roman" panose="02020603050405020304" pitchFamily="18" charset="0"/>
              </a:rPr>
              <a:t>, F. </a:t>
            </a:r>
            <a:r>
              <a:rPr lang="en-US" altLang="zh-TW" sz="1400" dirty="0" err="1">
                <a:latin typeface="Times New Roman" panose="02020603050405020304" pitchFamily="18" charset="0"/>
                <a:cs typeface="Times New Roman" panose="02020603050405020304" pitchFamily="18" charset="0"/>
              </a:rPr>
              <a:t>Kretschmer</a:t>
            </a:r>
            <a:r>
              <a:rPr lang="en-US" altLang="zh-TW" sz="1400" dirty="0">
                <a:latin typeface="Times New Roman" panose="02020603050405020304" pitchFamily="18" charset="0"/>
                <a:cs typeface="Times New Roman" panose="02020603050405020304" pitchFamily="18" charset="0"/>
              </a:rPr>
              <a:t>, A. </a:t>
            </a:r>
            <a:r>
              <a:rPr lang="en-US" altLang="zh-TW" sz="1400" dirty="0" err="1">
                <a:latin typeface="Times New Roman" panose="02020603050405020304" pitchFamily="18" charset="0"/>
                <a:cs typeface="Times New Roman" panose="02020603050405020304" pitchFamily="18" charset="0"/>
              </a:rPr>
              <a:t>Lechler</a:t>
            </a:r>
            <a:r>
              <a:rPr lang="en-US" altLang="zh-TW" sz="1400" dirty="0">
                <a:latin typeface="Times New Roman" panose="02020603050405020304" pitchFamily="18" charset="0"/>
                <a:cs typeface="Times New Roman" panose="02020603050405020304" pitchFamily="18" charset="0"/>
              </a:rPr>
              <a:t>, and A. </a:t>
            </a:r>
            <a:r>
              <a:rPr lang="en-US" altLang="zh-TW" sz="1400" dirty="0" err="1">
                <a:latin typeface="Times New Roman" panose="02020603050405020304" pitchFamily="18" charset="0"/>
                <a:cs typeface="Times New Roman" panose="02020603050405020304" pitchFamily="18" charset="0"/>
              </a:rPr>
              <a:t>Verl</a:t>
            </a:r>
            <a:r>
              <a:rPr lang="en-US" altLang="zh-TW" sz="1400" dirty="0">
                <a:latin typeface="Times New Roman" panose="02020603050405020304" pitchFamily="18" charset="0"/>
                <a:cs typeface="Times New Roman" panose="02020603050405020304" pitchFamily="18" charset="0"/>
              </a:rPr>
              <a:t>, “Making Existing Production Systems Industry 4.0-Ready,“ Production Engineering, vol. 9, no. 1, pp. 143-148, 2015.</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[2]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F</a:t>
            </a:r>
            <a:r>
              <a:rPr lang="en-US" altLang="zh-TW" sz="1400" dirty="0">
                <a:latin typeface="Times New Roman" panose="02020603050405020304" pitchFamily="18" charset="0"/>
                <a:cs typeface="Times New Roman" panose="02020603050405020304" pitchFamily="18" charset="0"/>
              </a:rPr>
              <a:t>. Griffiths and M. </a:t>
            </a:r>
            <a:r>
              <a:rPr lang="en-US" altLang="zh-TW" sz="1400" dirty="0" err="1">
                <a:latin typeface="Times New Roman" panose="02020603050405020304" pitchFamily="18" charset="0"/>
                <a:cs typeface="Times New Roman" panose="02020603050405020304" pitchFamily="18" charset="0"/>
              </a:rPr>
              <a:t>Ooi</a:t>
            </a:r>
            <a:r>
              <a:rPr lang="en-US" altLang="zh-TW" sz="1400" dirty="0">
                <a:latin typeface="Times New Roman" panose="02020603050405020304" pitchFamily="18" charset="0"/>
                <a:cs typeface="Times New Roman" panose="02020603050405020304" pitchFamily="18" charset="0"/>
              </a:rPr>
              <a:t>, “The Fourth Industrial Revolution - Industry 4.0 and </a:t>
            </a:r>
            <a:r>
              <a:rPr lang="en-US" altLang="zh-TW" sz="1400" dirty="0" err="1">
                <a:latin typeface="Times New Roman" panose="02020603050405020304" pitchFamily="18" charset="0"/>
                <a:cs typeface="Times New Roman" panose="02020603050405020304" pitchFamily="18" charset="0"/>
              </a:rPr>
              <a:t>IoT</a:t>
            </a:r>
            <a:r>
              <a:rPr lang="en-US" altLang="zh-TW" sz="1400" dirty="0">
                <a:latin typeface="Times New Roman" panose="02020603050405020304" pitchFamily="18" charset="0"/>
                <a:cs typeface="Times New Roman" panose="02020603050405020304" pitchFamily="18" charset="0"/>
              </a:rPr>
              <a:t>,” IEEE Instrumentation &amp; Measurement Magazine, vol. 78, pp. 218-235, Feb. 2019. </a:t>
            </a:r>
            <a:endParaRPr lang="en-US"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3] 	</a:t>
            </a:r>
            <a:r>
              <a:rPr lang="en-US" altLang="zh-TW" sz="1400" dirty="0" smtClean="0">
                <a:latin typeface="Times New Roman" panose="02020603050405020304" pitchFamily="18" charset="0"/>
                <a:cs typeface="Times New Roman" panose="02020603050405020304" pitchFamily="18" charset="0"/>
              </a:rPr>
              <a:t>D</a:t>
            </a:r>
            <a:r>
              <a:rPr lang="en-US" altLang="zh-TW" sz="1400" dirty="0">
                <a:latin typeface="Times New Roman" panose="02020603050405020304" pitchFamily="18" charset="0"/>
                <a:cs typeface="Times New Roman" panose="02020603050405020304" pitchFamily="18" charset="0"/>
              </a:rPr>
              <a:t>. </a:t>
            </a:r>
            <a:r>
              <a:rPr lang="en-US" altLang="zh-TW" sz="1400" dirty="0" err="1">
                <a:latin typeface="Times New Roman" panose="02020603050405020304" pitchFamily="18" charset="0"/>
                <a:cs typeface="Times New Roman" panose="02020603050405020304" pitchFamily="18" charset="0"/>
              </a:rPr>
              <a:t>Raposo</a:t>
            </a:r>
            <a:r>
              <a:rPr lang="en-US" altLang="zh-TW" sz="1400" dirty="0">
                <a:latin typeface="Times New Roman" panose="02020603050405020304" pitchFamily="18" charset="0"/>
                <a:cs typeface="Times New Roman" panose="02020603050405020304" pitchFamily="18" charset="0"/>
              </a:rPr>
              <a:t>, A. Rodrigues, S. </a:t>
            </a:r>
            <a:r>
              <a:rPr lang="en-US" altLang="zh-TW" sz="1400" dirty="0" err="1">
                <a:latin typeface="Times New Roman" panose="02020603050405020304" pitchFamily="18" charset="0"/>
                <a:cs typeface="Times New Roman" panose="02020603050405020304" pitchFamily="18" charset="0"/>
              </a:rPr>
              <a:t>Sinche</a:t>
            </a:r>
            <a:r>
              <a:rPr lang="en-US" altLang="zh-TW" sz="1400" dirty="0">
                <a:latin typeface="Times New Roman" panose="02020603050405020304" pitchFamily="18" charset="0"/>
                <a:cs typeface="Times New Roman" panose="02020603050405020304" pitchFamily="18" charset="0"/>
              </a:rPr>
              <a:t>, J. S. Silva, and F. </a:t>
            </a:r>
            <a:r>
              <a:rPr lang="en-US" altLang="zh-TW" sz="1400" dirty="0" err="1">
                <a:latin typeface="Times New Roman" panose="02020603050405020304" pitchFamily="18" charset="0"/>
                <a:cs typeface="Times New Roman" panose="02020603050405020304" pitchFamily="18" charset="0"/>
              </a:rPr>
              <a:t>Boavida</a:t>
            </a:r>
            <a:r>
              <a:rPr lang="en-US" altLang="zh-TW" sz="1400" dirty="0">
                <a:latin typeface="Times New Roman" panose="02020603050405020304" pitchFamily="18" charset="0"/>
                <a:cs typeface="Times New Roman" panose="02020603050405020304" pitchFamily="18" charset="0"/>
              </a:rPr>
              <a:t>, “Industrial </a:t>
            </a:r>
            <a:r>
              <a:rPr lang="en-US" altLang="zh-TW" sz="1400" dirty="0" err="1">
                <a:latin typeface="Times New Roman" panose="02020603050405020304" pitchFamily="18" charset="0"/>
                <a:cs typeface="Times New Roman" panose="02020603050405020304" pitchFamily="18" charset="0"/>
              </a:rPr>
              <a:t>IoT</a:t>
            </a:r>
            <a:r>
              <a:rPr lang="en-US" altLang="zh-TW" sz="1400" dirty="0">
                <a:latin typeface="Times New Roman" panose="02020603050405020304" pitchFamily="18" charset="0"/>
                <a:cs typeface="Times New Roman" panose="02020603050405020304" pitchFamily="18" charset="0"/>
              </a:rPr>
              <a:t> Monitoring: Technologies and Architecture Proposal,” Sensors, vol. 18, no. 10, pp. 3658, Oct. 2018.</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[4] </a:t>
            </a:r>
            <a:r>
              <a:rPr lang="en-US" altLang="zh-TW" sz="1400" dirty="0">
                <a:latin typeface="Times New Roman" panose="02020603050405020304" pitchFamily="18" charset="0"/>
                <a:cs typeface="Times New Roman" panose="02020603050405020304" pitchFamily="18" charset="0"/>
              </a:rPr>
              <a:t>	</a:t>
            </a:r>
            <a:r>
              <a:rPr lang="en-US" altLang="zh-TW" sz="1400" dirty="0" err="1" smtClean="0">
                <a:latin typeface="Times New Roman" panose="02020603050405020304" pitchFamily="18" charset="0"/>
                <a:cs typeface="Times New Roman" panose="02020603050405020304" pitchFamily="18" charset="0"/>
              </a:rPr>
              <a:t>Dandan</a:t>
            </a:r>
            <a:r>
              <a:rPr lang="en-US" altLang="zh-TW" sz="1400" dirty="0" smtClean="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Zhang, </a:t>
            </a:r>
            <a:r>
              <a:rPr lang="en-US" altLang="zh-TW" sz="1400" dirty="0" err="1">
                <a:latin typeface="Times New Roman" panose="02020603050405020304" pitchFamily="18" charset="0"/>
                <a:cs typeface="Times New Roman" panose="02020603050405020304" pitchFamily="18" charset="0"/>
              </a:rPr>
              <a:t>Zhiqiang</a:t>
            </a:r>
            <a:r>
              <a:rPr lang="en-US" altLang="zh-TW" sz="1400" dirty="0">
                <a:latin typeface="Times New Roman" panose="02020603050405020304" pitchFamily="18" charset="0"/>
                <a:cs typeface="Times New Roman" panose="02020603050405020304" pitchFamily="18" charset="0"/>
              </a:rPr>
              <a:t> Wei, and </a:t>
            </a:r>
            <a:r>
              <a:rPr lang="en-US" altLang="zh-TW" sz="1400" dirty="0" err="1">
                <a:latin typeface="Times New Roman" panose="02020603050405020304" pitchFamily="18" charset="0"/>
                <a:cs typeface="Times New Roman" panose="02020603050405020304" pitchFamily="18" charset="0"/>
              </a:rPr>
              <a:t>Yongquan</a:t>
            </a:r>
            <a:r>
              <a:rPr lang="en-US" altLang="zh-TW" sz="1400" dirty="0">
                <a:latin typeface="Times New Roman" panose="02020603050405020304" pitchFamily="18" charset="0"/>
                <a:cs typeface="Times New Roman" panose="02020603050405020304" pitchFamily="18" charset="0"/>
              </a:rPr>
              <a:t> Yang, “Research on Lightweight MVC Framework based on Spring MVC and </a:t>
            </a:r>
            <a:r>
              <a:rPr lang="en-US" altLang="zh-TW" sz="1400" dirty="0" err="1">
                <a:latin typeface="Times New Roman" panose="02020603050405020304" pitchFamily="18" charset="0"/>
                <a:cs typeface="Times New Roman" panose="02020603050405020304" pitchFamily="18" charset="0"/>
              </a:rPr>
              <a:t>Mybatis</a:t>
            </a:r>
            <a:r>
              <a:rPr lang="en-US" altLang="zh-TW" sz="1400" dirty="0">
                <a:latin typeface="Times New Roman" panose="02020603050405020304" pitchFamily="18" charset="0"/>
                <a:cs typeface="Times New Roman" panose="02020603050405020304" pitchFamily="18" charset="0"/>
              </a:rPr>
              <a:t>,” in Proc. Sixth International Symposium on Computational Intelligence and Design (ISCID) 2013, Oct. 2013, ISBN 978–1-4799-0906-3.</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[5] </a:t>
            </a:r>
            <a:r>
              <a:rPr lang="en-US" altLang="zh-TW" sz="1400" dirty="0">
                <a:latin typeface="Times New Roman" panose="02020603050405020304" pitchFamily="18" charset="0"/>
                <a:cs typeface="Times New Roman" panose="02020603050405020304" pitchFamily="18" charset="0"/>
              </a:rPr>
              <a:t>	</a:t>
            </a:r>
            <a:r>
              <a:rPr lang="en-US" altLang="zh-TW" sz="1400" dirty="0" err="1" smtClean="0">
                <a:latin typeface="Times New Roman" panose="02020603050405020304" pitchFamily="18" charset="0"/>
                <a:cs typeface="Times New Roman" panose="02020603050405020304" pitchFamily="18" charset="0"/>
              </a:rPr>
              <a:t>Leff</a:t>
            </a:r>
            <a:r>
              <a:rPr lang="en-US" altLang="zh-TW" sz="1400" dirty="0" smtClean="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Avraham, </a:t>
            </a:r>
            <a:r>
              <a:rPr lang="en-US" altLang="zh-TW" sz="1400" dirty="0" err="1">
                <a:latin typeface="Times New Roman" panose="02020603050405020304" pitchFamily="18" charset="0"/>
                <a:cs typeface="Times New Roman" panose="02020603050405020304" pitchFamily="18" charset="0"/>
              </a:rPr>
              <a:t>Rayfield</a:t>
            </a:r>
            <a:r>
              <a:rPr lang="en-US" altLang="zh-TW" sz="1400" dirty="0">
                <a:latin typeface="Times New Roman" panose="02020603050405020304" pitchFamily="18" charset="0"/>
                <a:cs typeface="Times New Roman" panose="02020603050405020304" pitchFamily="18" charset="0"/>
              </a:rPr>
              <a:t>, and James T, “Web-Application Development Using the Model/View/Controller design Pattern,” in </a:t>
            </a:r>
            <a:r>
              <a:rPr lang="en-US" altLang="zh-TW" sz="1400" dirty="0" err="1">
                <a:latin typeface="Times New Roman" panose="02020603050405020304" pitchFamily="18" charset="0"/>
                <a:cs typeface="Times New Roman" panose="02020603050405020304" pitchFamily="18" charset="0"/>
              </a:rPr>
              <a:t>Proc</a:t>
            </a:r>
            <a:r>
              <a:rPr lang="en-US" altLang="zh-TW" sz="1400" dirty="0">
                <a:latin typeface="Times New Roman" panose="02020603050405020304" pitchFamily="18" charset="0"/>
                <a:cs typeface="Times New Roman" panose="02020603050405020304" pitchFamily="18" charset="0"/>
              </a:rPr>
              <a:t>  IEEE Enterprise Distributed Object Computing Conference, pp. 118-127, Sept. 2001.</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[6]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Ethan </a:t>
            </a:r>
            <a:r>
              <a:rPr lang="en-US" altLang="zh-TW" sz="1400" dirty="0" err="1">
                <a:latin typeface="Times New Roman" panose="02020603050405020304" pitchFamily="18" charset="0"/>
                <a:cs typeface="Times New Roman" panose="02020603050405020304" pitchFamily="18" charset="0"/>
              </a:rPr>
              <a:t>Marcotte</a:t>
            </a:r>
            <a:r>
              <a:rPr lang="en-US" altLang="zh-TW" sz="1400" dirty="0">
                <a:latin typeface="Times New Roman" panose="02020603050405020304" pitchFamily="18" charset="0"/>
                <a:cs typeface="Times New Roman" panose="02020603050405020304" pitchFamily="18" charset="0"/>
              </a:rPr>
              <a:t>, Responsive Web Design, A List Apart, May 2010.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[7]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Amy </a:t>
            </a:r>
            <a:r>
              <a:rPr lang="en-US" altLang="zh-TW" sz="1400" dirty="0" err="1">
                <a:latin typeface="Times New Roman" panose="02020603050405020304" pitchFamily="18" charset="0"/>
                <a:cs typeface="Times New Roman" panose="02020603050405020304" pitchFamily="18" charset="0"/>
              </a:rPr>
              <a:t>Schade</a:t>
            </a:r>
            <a:r>
              <a:rPr lang="en-US" altLang="zh-TW" sz="1400" dirty="0">
                <a:latin typeface="Times New Roman" panose="02020603050405020304" pitchFamily="18" charset="0"/>
                <a:cs typeface="Times New Roman" panose="02020603050405020304" pitchFamily="18" charset="0"/>
              </a:rPr>
              <a:t>, Responsive Web Design (RWD) and User Experience, Nielson Norman Group, May 2014.</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[8]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a:latin typeface="Times New Roman" panose="02020603050405020304" pitchFamily="18" charset="0"/>
                <a:cs typeface="Times New Roman" panose="02020603050405020304" pitchFamily="18" charset="0"/>
              </a:rPr>
              <a:t>WebView</a:t>
            </a:r>
            <a:r>
              <a:rPr lang="en-US" altLang="zh-TW" sz="1400" dirty="0">
                <a:latin typeface="Times New Roman" panose="02020603050405020304" pitchFamily="18" charset="0"/>
                <a:cs typeface="Times New Roman" panose="02020603050405020304" pitchFamily="18" charset="0"/>
              </a:rPr>
              <a:t>”[Online]. Available: https://developer.android.com/reference/android/webkit/WebView. [Accessed: 6-Aug-2020]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[9]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Arduino“[Online]. Available: https://blog.jmaker.com.tw/arduino-tutorials-1/. [Accessed: 6-Aug-2020]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[10]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a:latin typeface="Times New Roman" panose="02020603050405020304" pitchFamily="18" charset="0"/>
                <a:cs typeface="Times New Roman" panose="02020603050405020304" pitchFamily="18" charset="0"/>
              </a:rPr>
              <a:t>WeMos</a:t>
            </a:r>
            <a:r>
              <a:rPr lang="en-US" altLang="zh-TW" sz="1400" dirty="0">
                <a:latin typeface="Times New Roman" panose="02020603050405020304" pitchFamily="18" charset="0"/>
                <a:cs typeface="Times New Roman" panose="02020603050405020304" pitchFamily="18" charset="0"/>
              </a:rPr>
              <a:t> D1 </a:t>
            </a:r>
            <a:r>
              <a:rPr lang="en-US" altLang="zh-TW" sz="1400" dirty="0" err="1">
                <a:latin typeface="Times New Roman" panose="02020603050405020304" pitchFamily="18" charset="0"/>
                <a:cs typeface="Times New Roman" panose="02020603050405020304" pitchFamily="18" charset="0"/>
              </a:rPr>
              <a:t>WiFi</a:t>
            </a:r>
            <a:r>
              <a:rPr lang="en-US" altLang="zh-TW" sz="1400" dirty="0">
                <a:latin typeface="Times New Roman" panose="02020603050405020304" pitchFamily="18" charset="0"/>
                <a:cs typeface="Times New Roman" panose="02020603050405020304" pitchFamily="18" charset="0"/>
              </a:rPr>
              <a:t>”[Online]. Available: https://www.instructables.com/id/Programming-the-WeMos-Using-Arduino-SoftwareIDE/. [Accessed: 6-Aug-2020</a:t>
            </a:r>
            <a:r>
              <a:rPr lang="en-US" altLang="zh-TW" sz="1400" dirty="0" smtClean="0">
                <a:latin typeface="Times New Roman" panose="02020603050405020304" pitchFamily="18" charset="0"/>
                <a:cs typeface="Times New Roman" panose="02020603050405020304" pitchFamily="18" charset="0"/>
              </a:rPr>
              <a:t>]</a:t>
            </a:r>
          </a:p>
          <a:p>
            <a:r>
              <a:rPr lang="en-US" altLang="zh-TW" sz="1400" dirty="0">
                <a:latin typeface="Times New Roman" panose="02020603050405020304" pitchFamily="18" charset="0"/>
                <a:cs typeface="Times New Roman" panose="02020603050405020304" pitchFamily="18" charset="0"/>
              </a:rPr>
              <a:t>[11] 	</a:t>
            </a:r>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dht11”[Online]. Available: https://iscixin.github.io/freakhq/DHT11/. [Accessed: 6-Aug-2020</a:t>
            </a:r>
            <a:r>
              <a:rPr lang="en-US" altLang="zh-TW" sz="1400" dirty="0" smtClean="0">
                <a:latin typeface="Times New Roman" panose="02020603050405020304" pitchFamily="18" charset="0"/>
                <a:cs typeface="Times New Roman" panose="02020603050405020304" pitchFamily="18" charset="0"/>
              </a:rPr>
              <a:t>]</a:t>
            </a:r>
          </a:p>
          <a:p>
            <a:pPr lvl="0"/>
            <a:r>
              <a:rPr lang="en-US" altLang="zh-TW" sz="1400" dirty="0">
                <a:latin typeface="Times New Roman" panose="02020603050405020304" pitchFamily="18" charset="0"/>
                <a:cs typeface="Times New Roman" panose="02020603050405020304" pitchFamily="18" charset="0"/>
              </a:rPr>
              <a:t>[12] 	</a:t>
            </a:r>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Hx711”[Online]. Available: https://blog.jmaker.com.tw/hx711_set/. [Accessed: 6-Aug-2020</a:t>
            </a:r>
            <a:r>
              <a:rPr lang="en-US" altLang="zh-TW" sz="1400" dirty="0" smtClean="0">
                <a:latin typeface="Times New Roman" panose="02020603050405020304" pitchFamily="18" charset="0"/>
                <a:cs typeface="Times New Roman" panose="02020603050405020304" pitchFamily="18" charset="0"/>
              </a:rPr>
              <a:t>]</a:t>
            </a:r>
          </a:p>
          <a:p>
            <a:r>
              <a:rPr lang="en-US" altLang="zh-TW" sz="1400" dirty="0">
                <a:latin typeface="Times New Roman" panose="02020603050405020304" pitchFamily="18" charset="0"/>
                <a:cs typeface="Times New Roman" panose="02020603050405020304" pitchFamily="18" charset="0"/>
              </a:rPr>
              <a:t>[13]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FileAlame</a:t>
            </a:r>
            <a:r>
              <a:rPr lang="en-US" altLang="zh-TW" sz="1400" dirty="0">
                <a:latin typeface="Times New Roman" panose="02020603050405020304" pitchFamily="18" charset="0"/>
                <a:cs typeface="Times New Roman" panose="02020603050405020304" pitchFamily="18" charset="0"/>
              </a:rPr>
              <a:t>”[Online]. Available: https://circuitdigest.com/microcontroller-projects/arduino-flame-sensor-interfacing. [Accessed: 6-Aug-2020]</a:t>
            </a:r>
            <a:endParaRPr lang="zh-TW" altLang="zh-TW" sz="1400" dirty="0">
              <a:latin typeface="Times New Roman" panose="02020603050405020304" pitchFamily="18" charset="0"/>
              <a:cs typeface="Times New Roman" panose="02020603050405020304" pitchFamily="18" charset="0"/>
            </a:endParaRPr>
          </a:p>
          <a:p>
            <a:pPr lvl="0"/>
            <a:endParaRPr lang="en-US" altLang="zh-TW" sz="1400" dirty="0" smtClean="0">
              <a:latin typeface="Times New Roman" panose="02020603050405020304" pitchFamily="18" charset="0"/>
              <a:cs typeface="Times New Roman" panose="02020603050405020304" pitchFamily="18" charset="0"/>
            </a:endParaRPr>
          </a:p>
          <a:p>
            <a:pPr lvl="0"/>
            <a:endParaRPr lang="en-US" altLang="zh-TW" sz="1400" dirty="0">
              <a:latin typeface="Times New Roman" panose="02020603050405020304" pitchFamily="18" charset="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dirty="0" smtClean="0"/>
              <a:t>NTUT MMS LAB</a:t>
            </a:r>
            <a:endParaRPr lang="en-US" altLang="zh-TW" dirty="0"/>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24</a:t>
            </a:fld>
            <a:endParaRPr lang="en-US" altLang="zh-TW" dirty="0"/>
          </a:p>
        </p:txBody>
      </p:sp>
    </p:spTree>
    <p:extLst>
      <p:ext uri="{BB962C8B-B14F-4D97-AF65-F5344CB8AC3E}">
        <p14:creationId xmlns:p14="http://schemas.microsoft.com/office/powerpoint/2010/main" val="471208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參考文獻</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(2/2</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3200" dirty="0"/>
          </a:p>
        </p:txBody>
      </p:sp>
      <p:sp>
        <p:nvSpPr>
          <p:cNvPr id="3" name="內容版面配置區 2"/>
          <p:cNvSpPr>
            <a:spLocks noGrp="1"/>
          </p:cNvSpPr>
          <p:nvPr>
            <p:ph idx="1"/>
          </p:nvPr>
        </p:nvSpPr>
        <p:spPr>
          <a:xfrm>
            <a:off x="194994" y="764704"/>
            <a:ext cx="8856662" cy="5525294"/>
          </a:xfrm>
        </p:spPr>
        <p:txBody>
          <a:bodyPr/>
          <a:lstStyle/>
          <a:p>
            <a:pPr lvl="0"/>
            <a:r>
              <a:rPr lang="en-US" altLang="zh-TW" sz="1400" dirty="0" smtClean="0">
                <a:latin typeface="Times New Roman" panose="02020603050405020304" pitchFamily="18" charset="0"/>
                <a:cs typeface="Times New Roman" panose="02020603050405020304" pitchFamily="18" charset="0"/>
              </a:rPr>
              <a:t>[14]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“Mq-7</a:t>
            </a:r>
            <a:r>
              <a:rPr lang="en-US" altLang="zh-TW" sz="1400" dirty="0">
                <a:latin typeface="Times New Roman" panose="02020603050405020304" pitchFamily="18" charset="0"/>
                <a:cs typeface="Times New Roman" panose="02020603050405020304" pitchFamily="18" charset="0"/>
              </a:rPr>
              <a:t>”[Online]. Available: http://www.learningaboutelectronics.com/Articles/MQ-7-carbon-monoxide-sensor-circuit-with-arduino.php. [Accessed: 6-Aug-2020]</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15]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Arduino ide”[Online]. Available: https://www.arduino.cc/. [Accessed: 6-Aug-2020]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[16]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Api</a:t>
            </a:r>
            <a:r>
              <a:rPr lang="en-US" altLang="zh-TW" sz="1400" dirty="0">
                <a:latin typeface="Times New Roman" panose="02020603050405020304" pitchFamily="18" charset="0"/>
                <a:cs typeface="Times New Roman" panose="02020603050405020304" pitchFamily="18" charset="0"/>
              </a:rPr>
              <a:t>”[Online]. Available: https://pydoing.blogspot.com/2011/05/java-understanding-of-java-api.html. [Accessed: 6-Aug-2020]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[17]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“Eclipse</a:t>
            </a:r>
            <a:r>
              <a:rPr lang="en-US" altLang="zh-TW" sz="1400" dirty="0">
                <a:latin typeface="Times New Roman" panose="02020603050405020304" pitchFamily="18" charset="0"/>
                <a:cs typeface="Times New Roman" panose="02020603050405020304" pitchFamily="18" charset="0"/>
              </a:rPr>
              <a:t>”[Online]. Available: https://www.eclipse.org/. [Accessed: 6-Aug-2020] </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18]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“Apache </a:t>
            </a:r>
            <a:r>
              <a:rPr lang="en-US" altLang="zh-TW" sz="1400" dirty="0">
                <a:latin typeface="Times New Roman" panose="02020603050405020304" pitchFamily="18" charset="0"/>
                <a:cs typeface="Times New Roman" panose="02020603050405020304" pitchFamily="18" charset="0"/>
              </a:rPr>
              <a:t>Tomcat”[Online]. Available: http://tomcat.apache.org/. [Accessed: 6-Aug-2020]</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19]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Mysql</a:t>
            </a:r>
            <a:r>
              <a:rPr lang="en-US" altLang="zh-TW" sz="1400" dirty="0">
                <a:latin typeface="Times New Roman" panose="02020603050405020304" pitchFamily="18" charset="0"/>
                <a:cs typeface="Times New Roman" panose="02020603050405020304" pitchFamily="18" charset="0"/>
              </a:rPr>
              <a:t>”[Online]. Available: http://www.mysql.com/documentation. [Accessed: 6-Aug-2020]</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[20]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“Hibernate</a:t>
            </a:r>
            <a:r>
              <a:rPr lang="en-US" altLang="zh-TW" sz="1400" dirty="0">
                <a:latin typeface="Times New Roman" panose="02020603050405020304" pitchFamily="18" charset="0"/>
                <a:cs typeface="Times New Roman" panose="02020603050405020304" pitchFamily="18" charset="0"/>
              </a:rPr>
              <a:t>”[Online]. Available: https://www.tutorialspoint.com/hibernate/hibernate_architecture.htm. [Accessed: 6-Aug-2020]</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[21</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SiteMesh</a:t>
            </a:r>
            <a:r>
              <a:rPr lang="en-US" altLang="zh-TW" sz="1400" dirty="0">
                <a:latin typeface="Times New Roman" panose="02020603050405020304" pitchFamily="18" charset="0"/>
                <a:cs typeface="Times New Roman" panose="02020603050405020304" pitchFamily="18" charset="0"/>
              </a:rPr>
              <a:t>”[Online]. Available: https://sites.google.com/site/wintestsite1/my-blog/sitemesh-an-introduction. [Accessed: 6-Aug-2020]</a:t>
            </a:r>
            <a:endParaRPr lang="zh-TW" altLang="zh-TW" sz="1400" dirty="0">
              <a:latin typeface="Times New Roman" panose="02020603050405020304" pitchFamily="18" charset="0"/>
              <a:cs typeface="Times New Roman" panose="02020603050405020304" pitchFamily="18" charset="0"/>
            </a:endParaRPr>
          </a:p>
          <a:p>
            <a:r>
              <a:rPr lang="en-US" altLang="zh-TW" sz="1400" dirty="0" smtClean="0">
                <a:latin typeface="Times New Roman" panose="02020603050405020304" pitchFamily="18" charset="0"/>
                <a:cs typeface="Times New Roman" panose="02020603050405020304" pitchFamily="18" charset="0"/>
              </a:rPr>
              <a:t>[22]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jquery</a:t>
            </a:r>
            <a:r>
              <a:rPr lang="en-US" altLang="zh-TW" sz="1400" dirty="0">
                <a:latin typeface="Times New Roman" panose="02020603050405020304" pitchFamily="18" charset="0"/>
                <a:cs typeface="Times New Roman" panose="02020603050405020304" pitchFamily="18" charset="0"/>
              </a:rPr>
              <a:t>”[Online]. Available: https://jquery.com/. [Accessed: 6-Aug-2020</a:t>
            </a:r>
            <a:r>
              <a:rPr lang="en-US" altLang="zh-TW" sz="1400" dirty="0" smtClean="0">
                <a:latin typeface="Times New Roman" panose="02020603050405020304" pitchFamily="18" charset="0"/>
                <a:cs typeface="Times New Roman" panose="02020603050405020304" pitchFamily="18" charset="0"/>
              </a:rPr>
              <a:t>]</a:t>
            </a:r>
          </a:p>
          <a:p>
            <a:r>
              <a:rPr lang="en-US" altLang="zh-TW" sz="1400" dirty="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23]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“Bootstrap</a:t>
            </a:r>
            <a:r>
              <a:rPr lang="en-US" altLang="zh-TW" sz="1400" dirty="0">
                <a:latin typeface="Times New Roman" panose="02020603050405020304" pitchFamily="18" charset="0"/>
                <a:cs typeface="Times New Roman" panose="02020603050405020304" pitchFamily="18" charset="0"/>
              </a:rPr>
              <a:t>”[Online]. Available: https://getbootstrap.com/. [Accessed: 6-Aug-2020]</a:t>
            </a:r>
            <a:endParaRPr lang="en-US" altLang="zh-TW" sz="1400" dirty="0" smtClean="0">
              <a:latin typeface="Times New Roman" panose="02020603050405020304" pitchFamily="18" charset="0"/>
              <a:cs typeface="Times New Roman" panose="02020603050405020304" pitchFamily="18" charset="0"/>
            </a:endParaRPr>
          </a:p>
          <a:p>
            <a:endParaRPr lang="zh-TW" altLang="en-US" sz="1400" dirty="0">
              <a:latin typeface="Times New Roman" panose="02020603050405020304" pitchFamily="18" charset="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dirty="0" smtClean="0"/>
              <a:t>NTUT MMS LAB</a:t>
            </a:r>
            <a:endParaRPr lang="en-US" altLang="zh-TW" dirty="0"/>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25</a:t>
            </a:fld>
            <a:endParaRPr lang="en-US" altLang="zh-TW" dirty="0"/>
          </a:p>
        </p:txBody>
      </p:sp>
    </p:spTree>
    <p:extLst>
      <p:ext uri="{BB962C8B-B14F-4D97-AF65-F5344CB8AC3E}">
        <p14:creationId xmlns:p14="http://schemas.microsoft.com/office/powerpoint/2010/main" val="34818140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標題 1"/>
          <p:cNvSpPr>
            <a:spLocks noGrp="1"/>
          </p:cNvSpPr>
          <p:nvPr>
            <p:ph type="title"/>
          </p:nvPr>
        </p:nvSpPr>
        <p:spPr/>
        <p:txBody>
          <a:bodyPr/>
          <a:lstStyle/>
          <a:p>
            <a:endParaRPr lang="zh-TW" altLang="en-US" smtClean="0"/>
          </a:p>
        </p:txBody>
      </p:sp>
      <p:sp>
        <p:nvSpPr>
          <p:cNvPr id="29699" name="頁尾版面配置區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9700" name="投影片編號版面配置區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9E0D6D0D-8A28-4F84-BA00-27FACBA56A30}" type="slidenum">
              <a:rPr lang="en-US" altLang="zh-TW" smtClean="0">
                <a:latin typeface="Courier New" pitchFamily="49" charset="0"/>
              </a:rPr>
              <a:pPr eaLnBrk="1" hangingPunct="1"/>
              <a:t>26</a:t>
            </a:fld>
            <a:endParaRPr lang="en-US" altLang="zh-TW" smtClean="0">
              <a:latin typeface="Courier New" pitchFamily="49" charset="0"/>
            </a:endParaRPr>
          </a:p>
        </p:txBody>
      </p:sp>
      <p:sp>
        <p:nvSpPr>
          <p:cNvPr id="6" name="內容版面配置區 2"/>
          <p:cNvSpPr txBox="1">
            <a:spLocks/>
          </p:cNvSpPr>
          <p:nvPr/>
        </p:nvSpPr>
        <p:spPr bwMode="auto">
          <a:xfrm>
            <a:off x="0" y="785794"/>
            <a:ext cx="9286908" cy="6072206"/>
          </a:xfrm>
          <a:prstGeom prst="rect">
            <a:avLst/>
          </a:prstGeom>
          <a:noFill/>
          <a:ln w="9525">
            <a:noFill/>
            <a:miter lim="800000"/>
            <a:headEnd/>
            <a:tailEnd/>
          </a:ln>
        </p:spPr>
        <p:txBody>
          <a:bodyPr/>
          <a:lstStyle/>
          <a:p>
            <a:pPr marL="342900" indent="-342900" eaLnBrk="0" hangingPunct="0">
              <a:spcBef>
                <a:spcPct val="20000"/>
              </a:spcBef>
              <a:defRPr/>
            </a:pPr>
            <a:r>
              <a:rPr lang="en-US" altLang="zh-TW" sz="2800" kern="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lt"/>
                <a:ea typeface="+mn-ea"/>
              </a:rPr>
              <a:t>                 </a:t>
            </a:r>
          </a:p>
          <a:p>
            <a:pPr marL="342900" indent="-342900" eaLnBrk="0" hangingPunct="0">
              <a:spcBef>
                <a:spcPct val="20000"/>
              </a:spcBef>
              <a:defRPr/>
            </a:pPr>
            <a:r>
              <a:rPr lang="en-US" altLang="zh-TW" sz="2800" kern="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lt"/>
                <a:ea typeface="+mn-ea"/>
              </a:rPr>
              <a:t>                  </a:t>
            </a:r>
            <a:endParaRPr lang="en-US" altLang="zh-TW" sz="5400" kern="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lt"/>
              <a:ea typeface="+mn-ea"/>
            </a:endParaRPr>
          </a:p>
          <a:p>
            <a:pPr marL="342900" indent="-342900" eaLnBrk="0" hangingPunct="0">
              <a:spcBef>
                <a:spcPct val="20000"/>
              </a:spcBef>
              <a:defRPr/>
            </a:pPr>
            <a:endParaRPr lang="en-US" altLang="zh-TW" sz="4400" kern="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lt"/>
              <a:ea typeface="+mn-ea"/>
            </a:endParaRPr>
          </a:p>
          <a:p>
            <a:pPr marL="342900" indent="-342900" eaLnBrk="0" hangingPunct="0">
              <a:spcBef>
                <a:spcPct val="20000"/>
              </a:spcBef>
              <a:defRPr/>
            </a:pPr>
            <a:endParaRPr lang="zh-TW" altLang="en-US" sz="2800" b="0" kern="0" dirty="0">
              <a:latin typeface="+mn-lt"/>
              <a:ea typeface="+mn-ea"/>
            </a:endParaRPr>
          </a:p>
        </p:txBody>
      </p:sp>
      <p:sp>
        <p:nvSpPr>
          <p:cNvPr id="7" name="矩形 6"/>
          <p:cNvSpPr/>
          <p:nvPr/>
        </p:nvSpPr>
        <p:spPr>
          <a:xfrm>
            <a:off x="3347864" y="3157826"/>
            <a:ext cx="2197654" cy="923330"/>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altLang="zh-TW" sz="5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charset="0"/>
              </a:rPr>
              <a:t>Q &amp; A</a:t>
            </a:r>
            <a:endParaRPr lang="zh-TW" altLang="en-US" sz="5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研究動機</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(1/2)</a:t>
            </a:r>
          </a:p>
        </p:txBody>
      </p:sp>
      <p:sp>
        <p:nvSpPr>
          <p:cNvPr id="18435" name="Content Placeholder 2"/>
          <p:cNvSpPr>
            <a:spLocks noGrp="1"/>
          </p:cNvSpPr>
          <p:nvPr>
            <p:ph idx="1"/>
          </p:nvPr>
        </p:nvSpPr>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協助傳統工廠升級，邁向</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工業</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4.0-</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智慧化</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為達到智慧化，須先收集</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工廠內工具</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機的</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各項資訊。</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43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CE892FF4-6CBD-4FA1-9DC6-9E9259E5316C}" type="slidenum">
              <a:rPr lang="en-US" altLang="zh-TW" smtClean="0">
                <a:latin typeface="Courier New" pitchFamily="49" charset="0"/>
              </a:rPr>
              <a:pPr eaLnBrk="1" hangingPunct="1"/>
              <a:t>3</a:t>
            </a:fld>
            <a:endParaRPr lang="en-US" altLang="zh-TW" smtClean="0">
              <a:latin typeface="Courier New" pitchFamily="49" charset="0"/>
            </a:endParaRPr>
          </a:p>
        </p:txBody>
      </p:sp>
      <p:sp>
        <p:nvSpPr>
          <p:cNvPr id="35" name="頁尾版面配置區 3"/>
          <p:cNvSpPr>
            <a:spLocks noGrp="1"/>
          </p:cNvSpPr>
          <p:nvPr>
            <p:ph type="ftr" sz="quarter" idx="11"/>
          </p:nvPr>
        </p:nvSpPr>
        <p:spPr>
          <a:xfrm>
            <a:off x="3203575" y="6453188"/>
            <a:ext cx="2967038" cy="288925"/>
          </a:xfrm>
        </p:spPr>
        <p:txBody>
          <a:bodyPr/>
          <a:lstStyle/>
          <a:p>
            <a:pPr>
              <a:defRPr/>
            </a:pPr>
            <a:r>
              <a:rPr lang="en-US" altLang="zh-TW" dirty="0" smtClean="0"/>
              <a:t>NTUT MMS LAB</a:t>
            </a:r>
            <a:endParaRPr lang="en-US" altLang="zh-TW" dirty="0"/>
          </a:p>
        </p:txBody>
      </p:sp>
      <p:pic>
        <p:nvPicPr>
          <p:cNvPr id="8" name="Picture 3" descr="圖1_1工業革命"/>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852" y="2780928"/>
            <a:ext cx="8625733" cy="202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研究動機</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(2/2)</a:t>
            </a:r>
          </a:p>
        </p:txBody>
      </p:sp>
      <p:sp>
        <p:nvSpPr>
          <p:cNvPr id="18435" name="Content Placeholder 2"/>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傳統工廠</a:t>
            </a:r>
            <a:r>
              <a:rPr lang="zh-TW" altLang="en-US" dirty="0" smtClean="0">
                <a:solidFill>
                  <a:srgbClr val="FF0000"/>
                </a:solidFill>
                <a:latin typeface="標楷體" panose="03000509000000000000" pitchFamily="65" charset="-120"/>
                <a:ea typeface="標楷體" panose="03000509000000000000" pitchFamily="65" charset="-120"/>
              </a:rPr>
              <a:t>現行方式</a:t>
            </a:r>
            <a:r>
              <a:rPr lang="en-US" altLang="zh-TW" dirty="0">
                <a:latin typeface="標楷體" panose="03000509000000000000" pitchFamily="65" charset="-120"/>
                <a:ea typeface="標楷體" panose="03000509000000000000" pitchFamily="65" charset="-120"/>
              </a:rPr>
              <a:t>:</a:t>
            </a:r>
          </a:p>
          <a:p>
            <a:pPr marL="354013" lvl="1" indent="0"/>
            <a:r>
              <a:rPr lang="zh-TW" altLang="en-US" dirty="0">
                <a:latin typeface="標楷體" panose="03000509000000000000" pitchFamily="65" charset="-120"/>
                <a:ea typeface="標楷體" panose="03000509000000000000" pitchFamily="65" charset="-120"/>
              </a:rPr>
              <a:t>只能看到當下的資訊，</a:t>
            </a:r>
            <a:r>
              <a:rPr lang="zh-TW" altLang="en-US" dirty="0" smtClean="0">
                <a:latin typeface="標楷體" panose="03000509000000000000" pitchFamily="65" charset="-120"/>
                <a:ea typeface="標楷體" panose="03000509000000000000" pitchFamily="65" charset="-120"/>
              </a:rPr>
              <a:t>無法查</a:t>
            </a:r>
            <a:r>
              <a:rPr lang="zh-TW" altLang="en-US" dirty="0">
                <a:latin typeface="標楷體" panose="03000509000000000000" pitchFamily="65" charset="-120"/>
                <a:ea typeface="標楷體" panose="03000509000000000000" pitchFamily="65" charset="-120"/>
              </a:rPr>
              <a:t>詢</a:t>
            </a:r>
            <a:r>
              <a:rPr lang="zh-TW" altLang="en-US" dirty="0" smtClean="0">
                <a:latin typeface="標楷體" panose="03000509000000000000" pitchFamily="65" charset="-120"/>
                <a:ea typeface="標楷體" panose="03000509000000000000" pitchFamily="65" charset="-120"/>
              </a:rPr>
              <a:t>過往的資料</a:t>
            </a:r>
            <a:r>
              <a:rPr lang="zh-TW" altLang="en-US" dirty="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marL="354013" lvl="1" indent="0"/>
            <a:r>
              <a:rPr lang="zh-TW" altLang="en-US" dirty="0">
                <a:latin typeface="標楷體" panose="03000509000000000000" pitchFamily="65" charset="-120"/>
                <a:ea typeface="標楷體" panose="03000509000000000000" pitchFamily="65" charset="-120"/>
              </a:rPr>
              <a:t>若無人在</a:t>
            </a:r>
            <a:r>
              <a:rPr lang="zh-TW" altLang="en-US" dirty="0" smtClean="0">
                <a:latin typeface="標楷體" panose="03000509000000000000" pitchFamily="65" charset="-120"/>
                <a:ea typeface="標楷體" panose="03000509000000000000" pitchFamily="65" charset="-120"/>
              </a:rPr>
              <a:t>現場，則</a:t>
            </a:r>
            <a:r>
              <a:rPr lang="zh-TW" altLang="en-US" dirty="0">
                <a:latin typeface="標楷體" panose="03000509000000000000" pitchFamily="65" charset="-120"/>
                <a:ea typeface="標楷體" panose="03000509000000000000" pitchFamily="65" charset="-120"/>
              </a:rPr>
              <a:t>無法得知工具機出現問題。</a:t>
            </a:r>
          </a:p>
        </p:txBody>
      </p:sp>
      <p:sp>
        <p:nvSpPr>
          <p:cNvPr id="1843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CE892FF4-6CBD-4FA1-9DC6-9E9259E5316C}" type="slidenum">
              <a:rPr lang="en-US" altLang="zh-TW" smtClean="0">
                <a:latin typeface="Courier New" pitchFamily="49" charset="0"/>
              </a:rPr>
              <a:pPr eaLnBrk="1" hangingPunct="1"/>
              <a:t>4</a:t>
            </a:fld>
            <a:endParaRPr lang="en-US" altLang="zh-TW" smtClean="0">
              <a:latin typeface="Courier New" pitchFamily="49" charset="0"/>
            </a:endParaRPr>
          </a:p>
        </p:txBody>
      </p:sp>
      <p:sp>
        <p:nvSpPr>
          <p:cNvPr id="35" name="頁尾版面配置區 3"/>
          <p:cNvSpPr>
            <a:spLocks noGrp="1"/>
          </p:cNvSpPr>
          <p:nvPr>
            <p:ph type="ftr" sz="quarter" idx="11"/>
          </p:nvPr>
        </p:nvSpPr>
        <p:spPr>
          <a:xfrm>
            <a:off x="3203575" y="6453188"/>
            <a:ext cx="2967038" cy="288925"/>
          </a:xfrm>
        </p:spPr>
        <p:txBody>
          <a:bodyPr/>
          <a:lstStyle/>
          <a:p>
            <a:pPr>
              <a:defRPr/>
            </a:pPr>
            <a:r>
              <a:rPr lang="en-US" altLang="zh-TW" dirty="0" smtClean="0"/>
              <a:t>NTUT MMS LAB</a:t>
            </a:r>
            <a:endParaRPr lang="en-US" altLang="zh-TW" dirty="0"/>
          </a:p>
        </p:txBody>
      </p:sp>
      <p:pic>
        <p:nvPicPr>
          <p:cNvPr id="6" name="圖片 5"/>
          <p:cNvPicPr>
            <a:picLocks noChangeAspect="1"/>
          </p:cNvPicPr>
          <p:nvPr/>
        </p:nvPicPr>
        <p:blipFill>
          <a:blip r:embed="rId3"/>
          <a:stretch>
            <a:fillRect/>
          </a:stretch>
        </p:blipFill>
        <p:spPr>
          <a:xfrm>
            <a:off x="279386" y="2924944"/>
            <a:ext cx="2486025" cy="2828925"/>
          </a:xfrm>
          <a:prstGeom prst="rect">
            <a:avLst/>
          </a:prstGeom>
        </p:spPr>
      </p:pic>
      <p:pic>
        <p:nvPicPr>
          <p:cNvPr id="7" name="圖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37459" y="2924944"/>
            <a:ext cx="2122891" cy="2828925"/>
          </a:xfrm>
          <a:prstGeom prst="rect">
            <a:avLst/>
          </a:prstGeom>
        </p:spPr>
      </p:pic>
      <p:pic>
        <p:nvPicPr>
          <p:cNvPr id="8" name="圖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72779" y="2924944"/>
            <a:ext cx="3669077" cy="2795782"/>
          </a:xfrm>
          <a:prstGeom prst="rect">
            <a:avLst/>
          </a:prstGeom>
        </p:spPr>
      </p:pic>
    </p:spTree>
    <p:extLst>
      <p:ext uri="{BB962C8B-B14F-4D97-AF65-F5344CB8AC3E}">
        <p14:creationId xmlns:p14="http://schemas.microsoft.com/office/powerpoint/2010/main" val="12637676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smtClean="0">
                <a:latin typeface="標楷體" panose="03000509000000000000" pitchFamily="65" charset="-120"/>
                <a:ea typeface="標楷體" panose="03000509000000000000" pitchFamily="65" charset="-120"/>
                <a:cs typeface="Times New Roman" panose="02020603050405020304" pitchFamily="18" charset="0"/>
              </a:rPr>
              <a:t>研究目的</a:t>
            </a:r>
            <a:endParaRPr lang="zh-TW" altLang="en-US" sz="3200"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a:spcBef>
                <a:spcPts val="1417"/>
              </a:spcBef>
            </a:pPr>
            <a:r>
              <a:rPr lang="zh-TW" altLang="en-US" dirty="0">
                <a:latin typeface="標楷體" panose="03000509000000000000" pitchFamily="65" charset="-120"/>
                <a:ea typeface="標楷體" panose="03000509000000000000" pitchFamily="65" charset="-120"/>
              </a:rPr>
              <a:t>無須汰換現有工具機設備。</a:t>
            </a:r>
            <a:endParaRPr lang="en-US" altLang="zh-TW" dirty="0">
              <a:latin typeface="標楷體" panose="03000509000000000000" pitchFamily="65" charset="-120"/>
              <a:ea typeface="標楷體" panose="03000509000000000000" pitchFamily="65" charset="-120"/>
            </a:endParaRPr>
          </a:p>
          <a:p>
            <a:pPr>
              <a:spcBef>
                <a:spcPts val="1417"/>
              </a:spcBef>
            </a:pPr>
            <a:r>
              <a:rPr lang="zh-TW" altLang="zh-TW" dirty="0">
                <a:latin typeface="標楷體" panose="03000509000000000000" pitchFamily="65" charset="-120"/>
                <a:ea typeface="標楷體" panose="03000509000000000000" pitchFamily="65" charset="-120"/>
              </a:rPr>
              <a:t>工具機旁邊安裝感應裝置即可</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pPr>
              <a:spcBef>
                <a:spcPts val="1417"/>
              </a:spcBef>
            </a:pPr>
            <a:r>
              <a:rPr lang="zh-TW" altLang="en-US" dirty="0" smtClean="0">
                <a:latin typeface="標楷體" panose="03000509000000000000" pitchFamily="65" charset="-120"/>
                <a:ea typeface="標楷體" panose="03000509000000000000" pitchFamily="65" charset="-120"/>
              </a:rPr>
              <a:t>使用</a:t>
            </a:r>
            <a:r>
              <a:rPr lang="zh-TW" altLang="en-US" dirty="0" smtClean="0">
                <a:solidFill>
                  <a:srgbClr val="FF0000"/>
                </a:solidFill>
                <a:latin typeface="標楷體" panose="03000509000000000000" pitchFamily="65" charset="-120"/>
                <a:ea typeface="標楷體" panose="03000509000000000000" pitchFamily="65" charset="-120"/>
              </a:rPr>
              <a:t>電腦</a:t>
            </a:r>
            <a:r>
              <a:rPr lang="zh-TW" altLang="en-US" dirty="0">
                <a:solidFill>
                  <a:srgbClr val="FF0000"/>
                </a:solidFill>
                <a:latin typeface="標楷體" panose="03000509000000000000" pitchFamily="65" charset="-120"/>
                <a:ea typeface="標楷體" panose="03000509000000000000" pitchFamily="65" charset="-120"/>
              </a:rPr>
              <a:t>、</a:t>
            </a:r>
            <a:r>
              <a:rPr lang="zh-TW" altLang="en-US" dirty="0" smtClean="0">
                <a:solidFill>
                  <a:srgbClr val="FF0000"/>
                </a:solidFill>
                <a:latin typeface="標楷體" panose="03000509000000000000" pitchFamily="65" charset="-120"/>
                <a:ea typeface="標楷體" panose="03000509000000000000" pitchFamily="65" charset="-120"/>
              </a:rPr>
              <a:t>智慧型</a:t>
            </a:r>
            <a:r>
              <a:rPr lang="zh-TW" altLang="en-US" dirty="0">
                <a:solidFill>
                  <a:srgbClr val="FF0000"/>
                </a:solidFill>
                <a:latin typeface="標楷體" panose="03000509000000000000" pitchFamily="65" charset="-120"/>
                <a:ea typeface="標楷體" panose="03000509000000000000" pitchFamily="65" charset="-120"/>
              </a:rPr>
              <a:t>裝置</a:t>
            </a:r>
            <a:r>
              <a:rPr lang="zh-TW" altLang="en-US" dirty="0">
                <a:latin typeface="標楷體" panose="03000509000000000000" pitchFamily="65" charset="-120"/>
                <a:ea typeface="標楷體" panose="03000509000000000000" pitchFamily="65" charset="-120"/>
              </a:rPr>
              <a:t>監控。</a:t>
            </a:r>
            <a:endParaRPr lang="en-US" altLang="zh-TW" dirty="0">
              <a:latin typeface="標楷體" panose="03000509000000000000" pitchFamily="65" charset="-120"/>
              <a:ea typeface="標楷體" panose="03000509000000000000" pitchFamily="65" charset="-120"/>
            </a:endParaRPr>
          </a:p>
          <a:p>
            <a:endParaRPr lang="zh-TW" altLang="en-US"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5</a:t>
            </a:fld>
            <a:endParaRPr lang="en-US" altLang="zh-TW"/>
          </a:p>
        </p:txBody>
      </p:sp>
      <p:sp>
        <p:nvSpPr>
          <p:cNvPr id="21" name="六边形 38"/>
          <p:cNvSpPr/>
          <p:nvPr/>
        </p:nvSpPr>
        <p:spPr>
          <a:xfrm rot="16200000">
            <a:off x="6428330" y="3870731"/>
            <a:ext cx="2888574" cy="2490150"/>
          </a:xfrm>
          <a:prstGeom prst="hexagon">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六边形 39"/>
          <p:cNvSpPr/>
          <p:nvPr/>
        </p:nvSpPr>
        <p:spPr>
          <a:xfrm rot="16200000">
            <a:off x="3938180" y="3870732"/>
            <a:ext cx="2888574" cy="2490150"/>
          </a:xfrm>
          <a:prstGeom prst="hexagon">
            <a:avLst/>
          </a:prstGeom>
          <a:solidFill>
            <a:srgbClr val="EC373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六边形 40"/>
          <p:cNvSpPr/>
          <p:nvPr/>
        </p:nvSpPr>
        <p:spPr>
          <a:xfrm rot="16200000">
            <a:off x="5183255" y="1611988"/>
            <a:ext cx="2888574" cy="2490150"/>
          </a:xfrm>
          <a:prstGeom prst="hexagon">
            <a:avLst/>
          </a:prstGeom>
          <a:solidFill>
            <a:srgbClr val="F36F00"/>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任意多边形 59"/>
          <p:cNvSpPr>
            <a:spLocks noChangeAspect="1"/>
          </p:cNvSpPr>
          <p:nvPr/>
        </p:nvSpPr>
        <p:spPr>
          <a:xfrm rot="16200000">
            <a:off x="7560854" y="2738209"/>
            <a:ext cx="623528" cy="249014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sp>
        <p:nvSpPr>
          <p:cNvPr id="25" name="任意多边形 60"/>
          <p:cNvSpPr/>
          <p:nvPr/>
        </p:nvSpPr>
        <p:spPr>
          <a:xfrm rot="16200000">
            <a:off x="5070242" y="2738210"/>
            <a:ext cx="623528" cy="249014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sp>
        <p:nvSpPr>
          <p:cNvPr id="26" name="任意多边形 61"/>
          <p:cNvSpPr>
            <a:spLocks noChangeAspect="1"/>
          </p:cNvSpPr>
          <p:nvPr/>
        </p:nvSpPr>
        <p:spPr>
          <a:xfrm rot="5400000" flipV="1">
            <a:off x="6315779" y="2744512"/>
            <a:ext cx="623528" cy="249014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sp>
        <p:nvSpPr>
          <p:cNvPr id="27" name="文本框 62"/>
          <p:cNvSpPr txBox="1"/>
          <p:nvPr/>
        </p:nvSpPr>
        <p:spPr>
          <a:xfrm>
            <a:off x="6299105" y="1668411"/>
            <a:ext cx="793175" cy="707886"/>
          </a:xfrm>
          <a:prstGeom prst="rect">
            <a:avLst/>
          </a:prstGeom>
          <a:noFill/>
        </p:spPr>
        <p:txBody>
          <a:bodyPr wrap="square" rtlCol="0">
            <a:spAutoFit/>
          </a:bodyPr>
          <a:lstStyle/>
          <a:p>
            <a:r>
              <a:rPr lang="en-US" altLang="zh-CN" sz="4000" dirty="0" smtClean="0">
                <a:solidFill>
                  <a:schemeClr val="bg1"/>
                </a:solidFill>
                <a:latin typeface="Impact" panose="020B0806030902050204" pitchFamily="34" charset="0"/>
              </a:rPr>
              <a:t>01</a:t>
            </a:r>
            <a:endParaRPr lang="zh-CN" altLang="en-US" sz="4000" dirty="0">
              <a:solidFill>
                <a:schemeClr val="bg1"/>
              </a:solidFill>
              <a:latin typeface="Impact" panose="020B0806030902050204" pitchFamily="34" charset="0"/>
            </a:endParaRPr>
          </a:p>
        </p:txBody>
      </p:sp>
      <p:sp>
        <p:nvSpPr>
          <p:cNvPr id="28" name="文本框 71"/>
          <p:cNvSpPr txBox="1"/>
          <p:nvPr/>
        </p:nvSpPr>
        <p:spPr>
          <a:xfrm>
            <a:off x="7483631" y="5630151"/>
            <a:ext cx="732893" cy="707886"/>
          </a:xfrm>
          <a:prstGeom prst="rect">
            <a:avLst/>
          </a:prstGeom>
          <a:noFill/>
        </p:spPr>
        <p:txBody>
          <a:bodyPr wrap="none" rtlCol="0">
            <a:spAutoFit/>
          </a:bodyPr>
          <a:lstStyle/>
          <a:p>
            <a:r>
              <a:rPr lang="en-US" altLang="zh-CN" sz="4000" dirty="0" smtClean="0">
                <a:solidFill>
                  <a:schemeClr val="bg1"/>
                </a:solidFill>
                <a:latin typeface="Impact" panose="020B0806030902050204" pitchFamily="34" charset="0"/>
              </a:rPr>
              <a:t>03</a:t>
            </a:r>
            <a:endParaRPr lang="zh-CN" altLang="en-US" sz="4000" dirty="0">
              <a:solidFill>
                <a:schemeClr val="bg1"/>
              </a:solidFill>
              <a:latin typeface="Impact" panose="020B0806030902050204" pitchFamily="34" charset="0"/>
            </a:endParaRPr>
          </a:p>
        </p:txBody>
      </p:sp>
      <p:sp>
        <p:nvSpPr>
          <p:cNvPr id="29" name="文本框 75"/>
          <p:cNvSpPr txBox="1"/>
          <p:nvPr/>
        </p:nvSpPr>
        <p:spPr>
          <a:xfrm>
            <a:off x="5022773" y="5630151"/>
            <a:ext cx="718466" cy="707886"/>
          </a:xfrm>
          <a:prstGeom prst="rect">
            <a:avLst/>
          </a:prstGeom>
          <a:noFill/>
        </p:spPr>
        <p:txBody>
          <a:bodyPr wrap="none" rtlCol="0">
            <a:spAutoFit/>
          </a:bodyPr>
          <a:lstStyle/>
          <a:p>
            <a:r>
              <a:rPr lang="en-US" altLang="zh-CN" sz="4000" dirty="0" smtClean="0">
                <a:solidFill>
                  <a:schemeClr val="bg1"/>
                </a:solidFill>
                <a:latin typeface="Impact" panose="020B0806030902050204" pitchFamily="34" charset="0"/>
              </a:rPr>
              <a:t>02</a:t>
            </a:r>
            <a:endParaRPr lang="zh-CN" altLang="en-US" sz="4000" dirty="0">
              <a:solidFill>
                <a:schemeClr val="bg1"/>
              </a:solidFill>
              <a:latin typeface="Impact" panose="020B0806030902050204" pitchFamily="34" charset="0"/>
            </a:endParaRPr>
          </a:p>
        </p:txBody>
      </p:sp>
      <p:sp>
        <p:nvSpPr>
          <p:cNvPr id="30" name="文本框 76"/>
          <p:cNvSpPr txBox="1"/>
          <p:nvPr/>
        </p:nvSpPr>
        <p:spPr>
          <a:xfrm>
            <a:off x="5623928" y="2547874"/>
            <a:ext cx="2006303" cy="830997"/>
          </a:xfrm>
          <a:prstGeom prst="rect">
            <a:avLst/>
          </a:prstGeom>
          <a:noFill/>
        </p:spPr>
        <p:txBody>
          <a:bodyPr wrap="square" rtlCol="0" anchor="ctr">
            <a:spAutoFit/>
          </a:bodyPr>
          <a:lstStyle/>
          <a:p>
            <a:pPr algn="ctr"/>
            <a:r>
              <a:rPr lang="zh-TW" altLang="zh-TW"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自動收集及保存</a:t>
            </a:r>
            <a:r>
              <a:rPr lang="zh-TW" altLang="en-US"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資料</a:t>
            </a:r>
            <a:endParaRPr lang="zh-CN" altLang="en-US"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31" name="文本框 77"/>
          <p:cNvSpPr txBox="1"/>
          <p:nvPr/>
        </p:nvSpPr>
        <p:spPr>
          <a:xfrm>
            <a:off x="4393492" y="4667340"/>
            <a:ext cx="2032327" cy="830997"/>
          </a:xfrm>
          <a:prstGeom prst="rect">
            <a:avLst/>
          </a:prstGeom>
          <a:noFill/>
        </p:spPr>
        <p:txBody>
          <a:bodyPr wrap="square" rtlCol="0" anchor="ctr">
            <a:spAutoFit/>
          </a:bodyPr>
          <a:lstStyle/>
          <a:p>
            <a:pPr algn="ctr"/>
            <a:r>
              <a:rPr lang="zh-TW" altLang="en-US"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增加資料</a:t>
            </a:r>
            <a:endParaRPr lang="en-US" altLang="zh-TW"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a:p>
            <a:pPr algn="ctr"/>
            <a:r>
              <a:rPr lang="zh-TW" altLang="en-US"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傳輸能力</a:t>
            </a:r>
            <a:endParaRPr lang="zh-CN" altLang="en-US"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32" name="文本框 78"/>
          <p:cNvSpPr txBox="1"/>
          <p:nvPr/>
        </p:nvSpPr>
        <p:spPr>
          <a:xfrm>
            <a:off x="6681920" y="4575007"/>
            <a:ext cx="2400168" cy="830997"/>
          </a:xfrm>
          <a:prstGeom prst="rect">
            <a:avLst/>
          </a:prstGeom>
          <a:noFill/>
        </p:spPr>
        <p:txBody>
          <a:bodyPr wrap="square" rtlCol="0" anchor="ctr">
            <a:spAutoFit/>
          </a:bodyPr>
          <a:lstStyle/>
          <a:p>
            <a:pPr algn="ctr"/>
            <a:r>
              <a:rPr lang="zh-TW" altLang="en-US"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解決缺乏遠端</a:t>
            </a:r>
            <a:endParaRPr lang="en-US" altLang="zh-TW"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a:p>
            <a:pPr algn="ctr"/>
            <a:r>
              <a:rPr lang="zh-TW" altLang="en-US"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即時監控方式</a:t>
            </a:r>
            <a:endParaRPr lang="zh-CN" altLang="en-US"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Tree>
    <p:extLst>
      <p:ext uri="{BB962C8B-B14F-4D97-AF65-F5344CB8AC3E}">
        <p14:creationId xmlns:p14="http://schemas.microsoft.com/office/powerpoint/2010/main" val="12496890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相關</a:t>
            </a:r>
            <a:r>
              <a:rPr lang="zh-TW" altLang="en-US" sz="3200" dirty="0" smtClean="0">
                <a:latin typeface="標楷體" panose="03000509000000000000" pitchFamily="65" charset="-120"/>
                <a:ea typeface="標楷體" panose="03000509000000000000" pitchFamily="65" charset="-120"/>
                <a:cs typeface="Times New Roman" panose="02020603050405020304" pitchFamily="18" charset="0"/>
              </a:rPr>
              <a:t>研究</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(1/4)</a:t>
            </a:r>
            <a:endParaRPr lang="zh-TW" altLang="en-US" sz="3200"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a:xfrm>
            <a:off x="179388" y="908050"/>
            <a:ext cx="4968676" cy="5318125"/>
          </a:xfrm>
        </p:spPr>
        <p:txBody>
          <a:bodyPr/>
          <a:lstStyle/>
          <a:p>
            <a:r>
              <a:rPr lang="zh-TW" altLang="zh-TW" dirty="0">
                <a:latin typeface="Times New Roman" panose="02020603050405020304" pitchFamily="18" charset="0"/>
                <a:ea typeface="標楷體" panose="03000509000000000000" pitchFamily="65" charset="-120"/>
                <a:cs typeface="Times New Roman" panose="02020603050405020304" pitchFamily="18" charset="0"/>
              </a:rPr>
              <a:t>響應式網頁</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設計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RWD</a:t>
            </a:r>
            <a:r>
              <a:rPr lang="en-US" altLang="zh-TW" dirty="0" smtClean="0">
                <a:latin typeface="標楷體" panose="03000509000000000000" pitchFamily="65" charset="-120"/>
                <a:ea typeface="標楷體" panose="03000509000000000000" pitchFamily="65" charset="-12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lgn="just"/>
            <a:r>
              <a:rPr lang="zh-TW" altLang="zh-TW" dirty="0" smtClean="0">
                <a:latin typeface="標楷體" panose="03000509000000000000" pitchFamily="65" charset="-120"/>
                <a:ea typeface="標楷體" panose="03000509000000000000" pitchFamily="65" charset="-120"/>
              </a:rPr>
              <a:t>網頁依據</a:t>
            </a:r>
            <a:r>
              <a:rPr lang="zh-TW" altLang="zh-TW" dirty="0">
                <a:solidFill>
                  <a:srgbClr val="FF0000"/>
                </a:solidFill>
                <a:latin typeface="標楷體" panose="03000509000000000000" pitchFamily="65" charset="-120"/>
                <a:ea typeface="標楷體" panose="03000509000000000000" pitchFamily="65" charset="-120"/>
              </a:rPr>
              <a:t>螢幕尺寸大小</a:t>
            </a:r>
            <a:r>
              <a:rPr lang="zh-TW" altLang="zh-TW" dirty="0">
                <a:latin typeface="標楷體" panose="03000509000000000000" pitchFamily="65" charset="-120"/>
                <a:ea typeface="標楷體" panose="03000509000000000000" pitchFamily="65" charset="-120"/>
              </a:rPr>
              <a:t>作調整的設計原則</a:t>
            </a:r>
            <a:r>
              <a:rPr lang="zh-TW" altLang="en-US"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lvl="1" algn="just"/>
            <a:r>
              <a:rPr lang="zh-TW" altLang="zh-TW" dirty="0" smtClean="0">
                <a:latin typeface="標楷體" panose="03000509000000000000" pitchFamily="65" charset="-120"/>
                <a:ea typeface="標楷體" panose="03000509000000000000" pitchFamily="65" charset="-120"/>
              </a:rPr>
              <a:t>減少需要對</a:t>
            </a:r>
            <a:r>
              <a:rPr lang="zh-TW" altLang="zh-TW" dirty="0">
                <a:latin typeface="標楷體" panose="03000509000000000000" pitchFamily="65" charset="-120"/>
                <a:ea typeface="標楷體" panose="03000509000000000000" pitchFamily="65" charset="-120"/>
              </a:rPr>
              <a:t>網頁進行額外的</a:t>
            </a:r>
            <a:r>
              <a:rPr lang="zh-TW" altLang="zh-TW" dirty="0" smtClean="0">
                <a:latin typeface="標楷體" panose="03000509000000000000" pitchFamily="65" charset="-120"/>
                <a:ea typeface="標楷體" panose="03000509000000000000" pitchFamily="65" charset="-120"/>
              </a:rPr>
              <a:t>平移</a:t>
            </a:r>
            <a:r>
              <a:rPr lang="zh-TW" altLang="en-US" dirty="0" smtClean="0">
                <a:latin typeface="標楷體" panose="03000509000000000000" pitchFamily="65" charset="-120"/>
                <a:ea typeface="標楷體" panose="03000509000000000000" pitchFamily="65" charset="-120"/>
              </a:rPr>
              <a:t>或</a:t>
            </a:r>
            <a:r>
              <a:rPr lang="zh-TW" altLang="zh-TW" dirty="0" smtClean="0">
                <a:latin typeface="標楷體" panose="03000509000000000000" pitchFamily="65" charset="-120"/>
                <a:ea typeface="標楷體" panose="03000509000000000000" pitchFamily="65" charset="-120"/>
              </a:rPr>
              <a:t>縮</a:t>
            </a:r>
            <a:r>
              <a:rPr lang="zh-TW" altLang="zh-TW" dirty="0">
                <a:latin typeface="標楷體" panose="03000509000000000000" pitchFamily="65" charset="-120"/>
                <a:ea typeface="標楷體" panose="03000509000000000000" pitchFamily="65" charset="-120"/>
              </a:rPr>
              <a:t>放</a:t>
            </a:r>
            <a:r>
              <a:rPr lang="zh-TW" altLang="zh-TW" dirty="0" smtClean="0">
                <a:latin typeface="標楷體" panose="03000509000000000000" pitchFamily="65" charset="-120"/>
                <a:ea typeface="標楷體" panose="03000509000000000000" pitchFamily="65" charset="-120"/>
              </a:rPr>
              <a:t>等</a:t>
            </a:r>
            <a:r>
              <a:rPr lang="zh-TW" altLang="en-US" dirty="0" smtClean="0">
                <a:latin typeface="標楷體" panose="03000509000000000000" pitchFamily="65" charset="-120"/>
                <a:ea typeface="標楷體" panose="03000509000000000000" pitchFamily="65" charset="-120"/>
              </a:rPr>
              <a:t>操</a:t>
            </a:r>
            <a:r>
              <a:rPr lang="zh-TW" altLang="en-US" dirty="0">
                <a:latin typeface="標楷體" panose="03000509000000000000" pitchFamily="65" charset="-120"/>
                <a:ea typeface="標楷體" panose="03000509000000000000" pitchFamily="65" charset="-120"/>
              </a:rPr>
              <a:t>作</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pPr lvl="1" algn="just"/>
            <a:r>
              <a:rPr lang="zh-TW" altLang="zh-TW" dirty="0" smtClean="0">
                <a:latin typeface="標楷體" panose="03000509000000000000" pitchFamily="65" charset="-120"/>
                <a:ea typeface="標楷體" panose="03000509000000000000" pitchFamily="65" charset="-120"/>
              </a:rPr>
              <a:t>增加瀏覽的</a:t>
            </a:r>
            <a:r>
              <a:rPr lang="zh-TW" altLang="zh-TW" dirty="0">
                <a:latin typeface="標楷體" panose="03000509000000000000" pitchFamily="65" charset="-120"/>
                <a:ea typeface="標楷體" panose="03000509000000000000" pitchFamily="65" charset="-120"/>
              </a:rPr>
              <a:t>便利</a:t>
            </a:r>
            <a:r>
              <a:rPr lang="zh-TW" altLang="zh-TW" dirty="0" smtClean="0">
                <a:latin typeface="標楷體" panose="03000509000000000000" pitchFamily="65" charset="-120"/>
                <a:ea typeface="標楷體" panose="03000509000000000000" pitchFamily="65" charset="-120"/>
              </a:rPr>
              <a:t>性</a:t>
            </a:r>
            <a:r>
              <a:rPr lang="zh-TW" altLang="en-US" dirty="0">
                <a:latin typeface="標楷體" panose="03000509000000000000" pitchFamily="65" charset="-120"/>
                <a:ea typeface="標楷體" panose="03000509000000000000" pitchFamily="65" charset="-120"/>
              </a:rPr>
              <a:t>。</a:t>
            </a:r>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6</a:t>
            </a:fld>
            <a:endParaRPr lang="en-US" altLang="zh-TW"/>
          </a:p>
        </p:txBody>
      </p:sp>
      <p:pic>
        <p:nvPicPr>
          <p:cNvPr id="45058" name="Picture 2" descr="圖2_2RW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5883" y="1520844"/>
            <a:ext cx="3845210" cy="4182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21872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相關研究</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2/4)</a:t>
            </a:r>
            <a:endParaRPr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a:buClr>
                <a:schemeClr val="tx1"/>
              </a:buClr>
            </a:pPr>
            <a:r>
              <a:rPr lang="en-US"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Spring </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MVC</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以</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Java</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作為</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開發的框架</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，用</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在建構</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Web</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應用程式的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MVC</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架構</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a:buClr>
                <a:schemeClr val="tx1"/>
              </a:buCl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透</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過</a:t>
            </a:r>
            <a:r>
              <a:rPr lang="zh-TW"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前</a:t>
            </a:r>
            <a:r>
              <a:rPr lang="zh-TW"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端控制器</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DispatcherServlet</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自動判斷請求要分派給哪一個物件進行處理。</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7</a:t>
            </a:fld>
            <a:endParaRPr lang="en-US" altLang="zh-TW"/>
          </a:p>
        </p:txBody>
      </p:sp>
      <p:pic>
        <p:nvPicPr>
          <p:cNvPr id="44034" name="Picture 2" descr="圖2_1Sprng MVC執行流程圖"/>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678" y="3080236"/>
            <a:ext cx="7192081" cy="314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45120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相關研究</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(3/4)</a:t>
            </a:r>
            <a:endParaRPr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a:buClr>
                <a:schemeClr val="tx1"/>
              </a:buClr>
            </a:pPr>
            <a:r>
              <a:rPr lang="en-US" altLang="zh-TW"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WeMos</a:t>
            </a:r>
            <a:r>
              <a:rPr lang="en-US"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D1 </a:t>
            </a:r>
            <a:r>
              <a:rPr lang="en-US" altLang="zh-TW" dirty="0" err="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WiFi</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是基於開放原始碼</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的微電腦控制器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buClr>
                <a:schemeClr val="tx1"/>
              </a:buCl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能</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透過</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感應模組收集周遭環境的</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變化</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buClr>
                <a:schemeClr val="tx1"/>
              </a:buClr>
            </a:pPr>
            <a:r>
              <a:rPr lang="zh-TW" altLang="zh-TW" dirty="0">
                <a:latin typeface="Times New Roman" panose="02020603050405020304" pitchFamily="18" charset="0"/>
                <a:ea typeface="標楷體" panose="03000509000000000000" pitchFamily="65" charset="-120"/>
                <a:cs typeface="Times New Roman" panose="02020603050405020304" pitchFamily="18" charset="0"/>
              </a:rPr>
              <a:t>與其它電路板相比，其具有</a:t>
            </a:r>
            <a:r>
              <a:rPr lang="zh-TW"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內建</a:t>
            </a:r>
            <a:r>
              <a:rPr lang="en-US" altLang="zh-TW"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WiFi</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的優勢，不用額外連接</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WiFi</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模組。</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8</a:t>
            </a:fld>
            <a:endParaRPr lang="en-US" altLang="zh-TW"/>
          </a:p>
        </p:txBody>
      </p:sp>
      <p:pic>
        <p:nvPicPr>
          <p:cNvPr id="46082" name="Picture 2" descr="圖2_4wemos 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1462" y="2749094"/>
            <a:ext cx="575310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2560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相關研究</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(4/4)</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a:xfrm>
            <a:off x="179388" y="836712"/>
            <a:ext cx="8856662" cy="5318125"/>
          </a:xfrm>
        </p:spPr>
        <p:txBody>
          <a:bodyPr/>
          <a:lstStyle/>
          <a:p>
            <a:pPr>
              <a:spcBef>
                <a:spcPts val="1417"/>
              </a:spcBef>
            </a:pP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利用</a:t>
            </a:r>
            <a:r>
              <a:rPr lang="zh-TW" altLang="en-US"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感應裝置</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WeMos</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D1 </a:t>
            </a:r>
            <a:r>
              <a:rPr lang="en-US" altLang="zh-TW" dirty="0" err="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WiFi</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控制各種感應模組運作來讀取工具機的資料</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a:spcBef>
                <a:spcPts val="1417"/>
              </a:spcBef>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依照工具機特性選擇適合的感應模組安裝。</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smtClean="0"/>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9</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7" name="表格 16"/>
          <p:cNvGraphicFramePr>
            <a:graphicFrameLocks noGrp="1"/>
          </p:cNvGraphicFramePr>
          <p:nvPr>
            <p:extLst>
              <p:ext uri="{D42A27DB-BD31-4B8C-83A1-F6EECF244321}">
                <p14:modId xmlns:p14="http://schemas.microsoft.com/office/powerpoint/2010/main" val="3003812354"/>
              </p:ext>
            </p:extLst>
          </p:nvPr>
        </p:nvGraphicFramePr>
        <p:xfrm>
          <a:off x="1187624" y="2564904"/>
          <a:ext cx="6768752" cy="3360035"/>
        </p:xfrm>
        <a:graphic>
          <a:graphicData uri="http://schemas.openxmlformats.org/drawingml/2006/table">
            <a:tbl>
              <a:tblPr firstRow="1" firstCol="1" bandRow="1">
                <a:tableStyleId>{21E4AEA4-8DFA-4A89-87EB-49C32662AFE0}</a:tableStyleId>
              </a:tblPr>
              <a:tblGrid>
                <a:gridCol w="1918494">
                  <a:extLst>
                    <a:ext uri="{9D8B030D-6E8A-4147-A177-3AD203B41FA5}">
                      <a16:colId xmlns:a16="http://schemas.microsoft.com/office/drawing/2014/main" val="61189040"/>
                    </a:ext>
                  </a:extLst>
                </a:gridCol>
                <a:gridCol w="1233461">
                  <a:extLst>
                    <a:ext uri="{9D8B030D-6E8A-4147-A177-3AD203B41FA5}">
                      <a16:colId xmlns:a16="http://schemas.microsoft.com/office/drawing/2014/main" val="3860398582"/>
                    </a:ext>
                  </a:extLst>
                </a:gridCol>
                <a:gridCol w="3616797">
                  <a:extLst>
                    <a:ext uri="{9D8B030D-6E8A-4147-A177-3AD203B41FA5}">
                      <a16:colId xmlns:a16="http://schemas.microsoft.com/office/drawing/2014/main" val="3469379464"/>
                    </a:ext>
                  </a:extLst>
                </a:gridCol>
              </a:tblGrid>
              <a:tr h="338898">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感應模組名稱</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參數</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說明</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63080555"/>
                  </a:ext>
                </a:extLst>
              </a:tr>
              <a:tr h="451864">
                <a:tc rowSpan="2">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溫濕度模組</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溫度</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測量範圍：</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16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00000"/>
                        </a:lnSpc>
                        <a:spcAft>
                          <a:spcPts val="0"/>
                        </a:spcAft>
                      </a:pPr>
                      <a:r>
                        <a:rPr lang="zh-TW" altLang="en-US"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準確</a:t>
                      </a:r>
                      <a:r>
                        <a:rPr lang="zh-TW"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度</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247529017"/>
                  </a:ext>
                </a:extLst>
              </a:tr>
              <a:tr h="451864">
                <a:tc vMerge="1">
                  <a:txBody>
                    <a:bodyPr/>
                    <a:lstStyle/>
                    <a:p>
                      <a:endParaRPr lang="zh-TW" altLang="en-US"/>
                    </a:p>
                  </a:txBody>
                  <a:tcP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濕度</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測量範圍：</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90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p>
                    <a:p>
                      <a:pPr algn="l">
                        <a:lnSpc>
                          <a:spcPct val="100000"/>
                        </a:lnSpc>
                        <a:spcAft>
                          <a:spcPts val="0"/>
                        </a:spcAft>
                      </a:pPr>
                      <a:r>
                        <a:rPr lang="zh-TW" altLang="en-US" sz="1600" kern="100" smtClean="0">
                          <a:effectLst/>
                          <a:latin typeface="Times New Roman" panose="02020603050405020304" pitchFamily="18" charset="0"/>
                          <a:ea typeface="標楷體" panose="03000509000000000000" pitchFamily="65" charset="-120"/>
                          <a:cs typeface="Times New Roman" panose="02020603050405020304" pitchFamily="18" charset="0"/>
                        </a:rPr>
                        <a:t>準確</a:t>
                      </a:r>
                      <a:r>
                        <a:rPr lang="zh-TW" sz="1600" kern="100" smtClean="0">
                          <a:effectLst/>
                          <a:latin typeface="Times New Roman" panose="02020603050405020304" pitchFamily="18" charset="0"/>
                          <a:ea typeface="標楷體" panose="03000509000000000000" pitchFamily="65" charset="-120"/>
                          <a:cs typeface="Times New Roman" panose="02020603050405020304" pitchFamily="18" charset="0"/>
                        </a:rPr>
                        <a:t>度</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tc>
                <a:extLst>
                  <a:ext uri="{0D108BD9-81ED-4DB2-BD59-A6C34878D82A}">
                    <a16:rowId xmlns:a16="http://schemas.microsoft.com/office/drawing/2014/main" val="848895377"/>
                  </a:ext>
                </a:extLst>
              </a:tr>
              <a:tr h="338898">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重量模組</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重量</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範圍：</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5000(g</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094652147"/>
                  </a:ext>
                </a:extLst>
              </a:tr>
              <a:tr h="451864">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火光感應模組</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火光反應</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通電：有火光反應</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沒通電：無火光反應</a:t>
                      </a:r>
                    </a:p>
                  </a:txBody>
                  <a:tcPr marL="68580" marR="68580" marT="0" marB="0" anchor="ctr"/>
                </a:tc>
                <a:extLst>
                  <a:ext uri="{0D108BD9-81ED-4DB2-BD59-A6C34878D82A}">
                    <a16:rowId xmlns:a16="http://schemas.microsoft.com/office/drawing/2014/main" val="408073730"/>
                  </a:ext>
                </a:extLst>
              </a:tr>
              <a:tr h="677795">
                <a:tc>
                  <a:txBody>
                    <a:bodyPr/>
                    <a:lstStyle/>
                    <a:p>
                      <a:pPr algn="ctr">
                        <a:lnSpc>
                          <a:spcPct val="150000"/>
                        </a:lnSpc>
                        <a:spcAft>
                          <a:spcPts val="0"/>
                        </a:spcAft>
                      </a:pPr>
                      <a:r>
                        <a:rPr lang="zh-TW" sz="1600" kern="0">
                          <a:effectLst/>
                          <a:latin typeface="Times New Roman" panose="02020603050405020304" pitchFamily="18" charset="0"/>
                          <a:ea typeface="標楷體" panose="03000509000000000000" pitchFamily="65" charset="-120"/>
                          <a:cs typeface="Times New Roman" panose="02020603050405020304" pitchFamily="18" charset="0"/>
                        </a:rPr>
                        <a:t>一氧化碳感應模組</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一氧化碳</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通電：一氧化碳濃度超過警戒</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沒通電：一氧化碳濃度正常</a:t>
                      </a:r>
                    </a:p>
                  </a:txBody>
                  <a:tcPr marL="68580" marR="68580" marT="0" marB="0" anchor="ctr"/>
                </a:tc>
                <a:extLst>
                  <a:ext uri="{0D108BD9-81ED-4DB2-BD59-A6C34878D82A}">
                    <a16:rowId xmlns:a16="http://schemas.microsoft.com/office/drawing/2014/main" val="1839804337"/>
                  </a:ext>
                </a:extLst>
              </a:tr>
              <a:tr h="451864">
                <a:tc>
                  <a:txBody>
                    <a:bodyPr/>
                    <a:lstStyle/>
                    <a:p>
                      <a:pPr algn="ctr">
                        <a:lnSpc>
                          <a:spcPct val="150000"/>
                        </a:lnSpc>
                        <a:spcAft>
                          <a:spcPts val="0"/>
                        </a:spcAft>
                      </a:pPr>
                      <a:r>
                        <a:rPr lang="zh-TW" altLang="en-US" sz="1600" kern="0" dirty="0" smtClean="0">
                          <a:effectLst/>
                          <a:latin typeface="Times New Roman" panose="02020603050405020304" pitchFamily="18" charset="0"/>
                          <a:ea typeface="標楷體" panose="03000509000000000000" pitchFamily="65" charset="-120"/>
                          <a:cs typeface="Times New Roman" panose="02020603050405020304" pitchFamily="18" charset="0"/>
                        </a:rPr>
                        <a:t>電源控制</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控制通電</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打開：通電</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關閉：沒通電</a:t>
                      </a:r>
                    </a:p>
                  </a:txBody>
                  <a:tcPr marL="68580" marR="68580" marT="0" marB="0" anchor="ctr"/>
                </a:tc>
                <a:extLst>
                  <a:ext uri="{0D108BD9-81ED-4DB2-BD59-A6C34878D82A}">
                    <a16:rowId xmlns:a16="http://schemas.microsoft.com/office/drawing/2014/main" val="4188988316"/>
                  </a:ext>
                </a:extLst>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MMS Lab-1">
  <a:themeElements>
    <a:clrScheme name="MMS Lab-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MS Lab-1">
      <a:majorFont>
        <a:latin typeface="Comic Sans MS"/>
        <a:ea typeface="新細明體"/>
        <a:cs typeface=""/>
      </a:majorFont>
      <a:minorFont>
        <a:latin typeface="Comic Sans MS"/>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tx1"/>
            </a:solidFill>
            <a:effectLst/>
            <a:latin typeface="Arial" charset="0"/>
            <a:ea typeface="新細明體"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tx1"/>
            </a:solidFill>
            <a:effectLst/>
            <a:latin typeface="Arial" charset="0"/>
            <a:ea typeface="新細明體" charset="-120"/>
          </a:defRPr>
        </a:defPPr>
      </a:lstStyle>
    </a:lnDef>
  </a:objectDefaults>
  <a:extraClrSchemeLst>
    <a:extraClrScheme>
      <a:clrScheme name="MMS Lab-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MS Lab-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MS Lab-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MS Lab-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MS Lab-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MS Lab-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MS Lab-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MS Lab-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MS Lab-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MS Lab-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MS Lab-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MS Lab-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MMS Lab-1</Template>
  <TotalTime>21288</TotalTime>
  <Words>2837</Words>
  <Application>Microsoft Office PowerPoint</Application>
  <PresentationFormat>如螢幕大小 (4:3)</PresentationFormat>
  <Paragraphs>306</Paragraphs>
  <Slides>26</Slides>
  <Notes>26</Notes>
  <HiddenSlides>0</HiddenSlides>
  <MMClips>0</MMClips>
  <ScaleCrop>false</ScaleCrop>
  <HeadingPairs>
    <vt:vector size="8" baseType="variant">
      <vt:variant>
        <vt:lpstr>使用字型</vt:lpstr>
      </vt:variant>
      <vt:variant>
        <vt:i4>9</vt:i4>
      </vt:variant>
      <vt:variant>
        <vt:lpstr>佈景主題</vt:lpstr>
      </vt:variant>
      <vt:variant>
        <vt:i4>1</vt:i4>
      </vt:variant>
      <vt:variant>
        <vt:lpstr>內嵌 OLE 伺服程式</vt:lpstr>
      </vt:variant>
      <vt:variant>
        <vt:i4>1</vt:i4>
      </vt:variant>
      <vt:variant>
        <vt:lpstr>投影片標題</vt:lpstr>
      </vt:variant>
      <vt:variant>
        <vt:i4>26</vt:i4>
      </vt:variant>
    </vt:vector>
  </HeadingPairs>
  <TitlesOfParts>
    <vt:vector size="37" baseType="lpstr">
      <vt:lpstr>Arial Unicode MS</vt:lpstr>
      <vt:lpstr>MS PGothic</vt:lpstr>
      <vt:lpstr>新細明體</vt:lpstr>
      <vt:lpstr>標楷體</vt:lpstr>
      <vt:lpstr>Arial</vt:lpstr>
      <vt:lpstr>Comic Sans MS</vt:lpstr>
      <vt:lpstr>Courier New</vt:lpstr>
      <vt:lpstr>Impact</vt:lpstr>
      <vt:lpstr>Times New Roman</vt:lpstr>
      <vt:lpstr>MMS Lab-1</vt:lpstr>
      <vt:lpstr>PhotoImpact</vt:lpstr>
      <vt:lpstr> </vt:lpstr>
      <vt:lpstr>Outline</vt:lpstr>
      <vt:lpstr>研究動機(1/2)</vt:lpstr>
      <vt:lpstr>研究動機(2/2)</vt:lpstr>
      <vt:lpstr>研究目的</vt:lpstr>
      <vt:lpstr>相關研究(1/4)</vt:lpstr>
      <vt:lpstr>相關研究(2/4)</vt:lpstr>
      <vt:lpstr>相關研究(3/4)</vt:lpstr>
      <vt:lpstr>相關研究(4/4)</vt:lpstr>
      <vt:lpstr>系統設計(1/4)</vt:lpstr>
      <vt:lpstr>系統設計(2/4)</vt:lpstr>
      <vt:lpstr>系統設計(3/4)</vt:lpstr>
      <vt:lpstr>系統設計(4/4)</vt:lpstr>
      <vt:lpstr>系統開發成果(1/9)</vt:lpstr>
      <vt:lpstr>系統開發成果(2/9)</vt:lpstr>
      <vt:lpstr>系統開發成果(3/9)</vt:lpstr>
      <vt:lpstr>系統開發成果(4/9)</vt:lpstr>
      <vt:lpstr>系統開發成果(5/9)</vt:lpstr>
      <vt:lpstr>系統開發成果(6/9)</vt:lpstr>
      <vt:lpstr>系統開發成果(7/9)</vt:lpstr>
      <vt:lpstr>系統開發成果(8/9)</vt:lpstr>
      <vt:lpstr>系統開發成果(9/9)</vt:lpstr>
      <vt:lpstr>結論</vt:lpstr>
      <vt:lpstr>參考文獻(1/2)</vt:lpstr>
      <vt:lpstr>參考文獻(2/2)</vt:lpstr>
      <vt:lpstr>PowerPoint 簡報</vt:lpstr>
    </vt:vector>
  </TitlesOfParts>
  <Company>CMT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Huang</dc:creator>
  <cp:lastModifiedBy>林清河</cp:lastModifiedBy>
  <cp:revision>971</cp:revision>
  <dcterms:created xsi:type="dcterms:W3CDTF">2009-09-05T05:37:07Z</dcterms:created>
  <dcterms:modified xsi:type="dcterms:W3CDTF">2020-12-07T09:16:03Z</dcterms:modified>
</cp:coreProperties>
</file>